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handoutMasterIdLst>
    <p:handoutMasterId r:id="rId26"/>
  </p:handoutMasterIdLst>
  <p:sldIdLst>
    <p:sldId id="356" r:id="rId2"/>
    <p:sldId id="357" r:id="rId3"/>
    <p:sldId id="358" r:id="rId4"/>
    <p:sldId id="376" r:id="rId5"/>
    <p:sldId id="346" r:id="rId6"/>
    <p:sldId id="347" r:id="rId7"/>
    <p:sldId id="377" r:id="rId8"/>
    <p:sldId id="349" r:id="rId9"/>
    <p:sldId id="378" r:id="rId10"/>
    <p:sldId id="351" r:id="rId11"/>
    <p:sldId id="361" r:id="rId12"/>
    <p:sldId id="360" r:id="rId13"/>
    <p:sldId id="352" r:id="rId14"/>
    <p:sldId id="366" r:id="rId15"/>
    <p:sldId id="354" r:id="rId16"/>
    <p:sldId id="320" r:id="rId17"/>
    <p:sldId id="381" r:id="rId18"/>
    <p:sldId id="359" r:id="rId19"/>
    <p:sldId id="367" r:id="rId20"/>
    <p:sldId id="368" r:id="rId21"/>
    <p:sldId id="369" r:id="rId22"/>
    <p:sldId id="380" r:id="rId23"/>
    <p:sldId id="370" r:id="rId24"/>
  </p:sldIdLst>
  <p:sldSz cx="12192000" cy="6858000"/>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6CA5"/>
    <a:srgbClr val="480E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76" autoAdjust="0"/>
    <p:restoredTop sz="83294" autoAdjust="0"/>
  </p:normalViewPr>
  <p:slideViewPr>
    <p:cSldViewPr snapToGrid="0">
      <p:cViewPr varScale="1">
        <p:scale>
          <a:sx n="57" d="100"/>
          <a:sy n="57" d="100"/>
        </p:scale>
        <p:origin x="67" y="53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6" d="100"/>
        <a:sy n="86" d="100"/>
      </p:scale>
      <p:origin x="0" y="-1644"/>
    </p:cViewPr>
  </p:sorterViewPr>
  <p:notesViewPr>
    <p:cSldViewPr snapToGrid="0">
      <p:cViewPr varScale="1">
        <p:scale>
          <a:sx n="63" d="100"/>
          <a:sy n="63" d="100"/>
        </p:scale>
        <p:origin x="2366" y="5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spPr>
            <a:noFill/>
            <a:ln>
              <a:solidFill>
                <a:schemeClr val="accent4"/>
              </a:solidFill>
            </a:ln>
            <a:effectLst/>
          </c:spPr>
          <c:cat>
            <c:strRef>
              <c:f>Sheet1!$A$1:$J$1</c:f>
              <c:strCache>
                <c:ptCount val="10"/>
                <c:pt idx="0">
                  <c:v>Oragnisation security</c:v>
                </c:pt>
                <c:pt idx="1">
                  <c:v> Security policy</c:v>
                </c:pt>
                <c:pt idx="2">
                  <c:v>Access Control</c:v>
                </c:pt>
                <c:pt idx="3">
                  <c:v>Asset Classifcation</c:v>
                </c:pt>
                <c:pt idx="4">
                  <c:v>  System Development and Maintenance</c:v>
                </c:pt>
                <c:pt idx="5">
                  <c:v>Communications and Operations Management</c:v>
                </c:pt>
                <c:pt idx="6">
                  <c:v>Personnel Security</c:v>
                </c:pt>
                <c:pt idx="7">
                  <c:v>Business Continuity</c:v>
                </c:pt>
                <c:pt idx="8">
                  <c:v>Compliance</c:v>
                </c:pt>
                <c:pt idx="9">
                  <c:v>Physical and Environment Security</c:v>
                </c:pt>
              </c:strCache>
            </c:strRef>
          </c:cat>
          <c:val>
            <c:numRef>
              <c:f>Sheet1!$A$2:$J$2</c:f>
              <c:numCache>
                <c:formatCode>General</c:formatCode>
                <c:ptCount val="10"/>
                <c:pt idx="0">
                  <c:v>60</c:v>
                </c:pt>
                <c:pt idx="1">
                  <c:v>100</c:v>
                </c:pt>
                <c:pt idx="2">
                  <c:v>80</c:v>
                </c:pt>
                <c:pt idx="3">
                  <c:v>65</c:v>
                </c:pt>
                <c:pt idx="4">
                  <c:v>80</c:v>
                </c:pt>
                <c:pt idx="5">
                  <c:v>75</c:v>
                </c:pt>
                <c:pt idx="6">
                  <c:v>100</c:v>
                </c:pt>
                <c:pt idx="7">
                  <c:v>62</c:v>
                </c:pt>
                <c:pt idx="8">
                  <c:v>62</c:v>
                </c:pt>
                <c:pt idx="9">
                  <c:v>100</c:v>
                </c:pt>
              </c:numCache>
            </c:numRef>
          </c:val>
        </c:ser>
        <c:ser>
          <c:idx val="1"/>
          <c:order val="1"/>
          <c:spPr>
            <a:noFill/>
            <a:ln>
              <a:solidFill>
                <a:schemeClr val="tx2"/>
              </a:solidFill>
            </a:ln>
            <a:effectLst/>
          </c:spPr>
          <c:cat>
            <c:strRef>
              <c:f>Sheet1!$A$1:$J$1</c:f>
              <c:strCache>
                <c:ptCount val="10"/>
                <c:pt idx="0">
                  <c:v>Oragnisation security</c:v>
                </c:pt>
                <c:pt idx="1">
                  <c:v> Security policy</c:v>
                </c:pt>
                <c:pt idx="2">
                  <c:v>Access Control</c:v>
                </c:pt>
                <c:pt idx="3">
                  <c:v>Asset Classifcation</c:v>
                </c:pt>
                <c:pt idx="4">
                  <c:v>  System Development and Maintenance</c:v>
                </c:pt>
                <c:pt idx="5">
                  <c:v>Communications and Operations Management</c:v>
                </c:pt>
                <c:pt idx="6">
                  <c:v>Personnel Security</c:v>
                </c:pt>
                <c:pt idx="7">
                  <c:v>Business Continuity</c:v>
                </c:pt>
                <c:pt idx="8">
                  <c:v>Compliance</c:v>
                </c:pt>
                <c:pt idx="9">
                  <c:v>Physical and Environment Security</c:v>
                </c:pt>
              </c:strCache>
            </c:strRef>
          </c:cat>
          <c:val>
            <c:numRef>
              <c:f>Sheet1!$A$3:$J$3</c:f>
              <c:numCache>
                <c:formatCode>General</c:formatCode>
                <c:ptCount val="10"/>
                <c:pt idx="0">
                  <c:v>20</c:v>
                </c:pt>
                <c:pt idx="1">
                  <c:v>40</c:v>
                </c:pt>
                <c:pt idx="2">
                  <c:v>60</c:v>
                </c:pt>
                <c:pt idx="3">
                  <c:v>40</c:v>
                </c:pt>
                <c:pt idx="4">
                  <c:v>60</c:v>
                </c:pt>
                <c:pt idx="5">
                  <c:v>60</c:v>
                </c:pt>
                <c:pt idx="6">
                  <c:v>40</c:v>
                </c:pt>
                <c:pt idx="7">
                  <c:v>40</c:v>
                </c:pt>
                <c:pt idx="8">
                  <c:v>20</c:v>
                </c:pt>
                <c:pt idx="9">
                  <c:v>80</c:v>
                </c:pt>
              </c:numCache>
            </c:numRef>
          </c:val>
        </c:ser>
        <c:dLbls>
          <c:showLegendKey val="0"/>
          <c:showVal val="0"/>
          <c:showCatName val="0"/>
          <c:showSerName val="0"/>
          <c:showPercent val="0"/>
          <c:showBubbleSize val="0"/>
        </c:dLbls>
        <c:axId val="228750744"/>
        <c:axId val="228747608"/>
      </c:radarChart>
      <c:catAx>
        <c:axId val="2287507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crossAx val="228747608"/>
        <c:crosses val="autoZero"/>
        <c:auto val="1"/>
        <c:lblAlgn val="ctr"/>
        <c:lblOffset val="100"/>
        <c:noMultiLvlLbl val="0"/>
      </c:catAx>
      <c:valAx>
        <c:axId val="228747608"/>
        <c:scaling>
          <c:orientation val="minMax"/>
        </c:scaling>
        <c:delete val="1"/>
        <c:axPos val="l"/>
        <c:majorGridlines>
          <c:spPr>
            <a:ln w="12700" cap="flat" cmpd="sng" algn="ctr">
              <a:solidFill>
                <a:schemeClr val="bg1"/>
              </a:solidFill>
              <a:round/>
            </a:ln>
            <a:effectLst/>
          </c:spPr>
        </c:majorGridlines>
        <c:numFmt formatCode="General" sourceLinked="1"/>
        <c:majorTickMark val="none"/>
        <c:minorTickMark val="none"/>
        <c:tickLblPos val="nextTo"/>
        <c:crossAx val="228750744"/>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5427"/>
          </a:xfrm>
          <a:prstGeom prst="rect">
            <a:avLst/>
          </a:prstGeom>
        </p:spPr>
        <p:txBody>
          <a:bodyPr vert="horz" lIns="91440" tIns="45720" rIns="91440" bIns="45720" rtlCol="0"/>
          <a:lstStyle>
            <a:lvl1pPr algn="r">
              <a:defRPr sz="1200"/>
            </a:lvl1pPr>
          </a:lstStyle>
          <a:p>
            <a:fld id="{83A5779D-6503-49C1-A208-A47926F61202}" type="datetimeFigureOut">
              <a:rPr lang="en-GB" smtClean="0"/>
              <a:t>25/01/2016</a:t>
            </a:fld>
            <a:endParaRPr lang="en-GB"/>
          </a:p>
        </p:txBody>
      </p:sp>
      <p:sp>
        <p:nvSpPr>
          <p:cNvPr id="4" name="Footer Placeholder 3"/>
          <p:cNvSpPr>
            <a:spLocks noGrp="1"/>
          </p:cNvSpPr>
          <p:nvPr>
            <p:ph type="ftr" sz="quarter" idx="2"/>
          </p:nvPr>
        </p:nvSpPr>
        <p:spPr>
          <a:xfrm>
            <a:off x="0" y="9378824"/>
            <a:ext cx="2945659" cy="495426"/>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378824"/>
            <a:ext cx="2945659" cy="495426"/>
          </a:xfrm>
          <a:prstGeom prst="rect">
            <a:avLst/>
          </a:prstGeom>
        </p:spPr>
        <p:txBody>
          <a:bodyPr vert="horz" lIns="91440" tIns="45720" rIns="91440" bIns="45720" rtlCol="0" anchor="b"/>
          <a:lstStyle>
            <a:lvl1pPr algn="r">
              <a:defRPr sz="1200"/>
            </a:lvl1pPr>
          </a:lstStyle>
          <a:p>
            <a:fld id="{921F74AB-23B3-40E5-843E-C21AA514ED9A}" type="slidenum">
              <a:rPr lang="en-GB" smtClean="0"/>
              <a:t>‹#›</a:t>
            </a:fld>
            <a:endParaRPr lang="en-GB"/>
          </a:p>
        </p:txBody>
      </p:sp>
    </p:spTree>
    <p:extLst>
      <p:ext uri="{BB962C8B-B14F-4D97-AF65-F5344CB8AC3E}">
        <p14:creationId xmlns:p14="http://schemas.microsoft.com/office/powerpoint/2010/main" val="40540138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5427"/>
          </a:xfrm>
          <a:prstGeom prst="rect">
            <a:avLst/>
          </a:prstGeom>
        </p:spPr>
        <p:txBody>
          <a:bodyPr vert="horz" lIns="91440" tIns="45720" rIns="91440" bIns="45720" rtlCol="0"/>
          <a:lstStyle>
            <a:lvl1pPr algn="r">
              <a:defRPr sz="1200"/>
            </a:lvl1pPr>
          </a:lstStyle>
          <a:p>
            <a:fld id="{2EC17B45-9A4D-4E15-843C-C3EE0F6C16D0}" type="datetimeFigureOut">
              <a:rPr lang="en-GB" smtClean="0"/>
              <a:t>25/01/2016</a:t>
            </a:fld>
            <a:endParaRPr lang="en-GB" dirty="0"/>
          </a:p>
        </p:txBody>
      </p:sp>
      <p:sp>
        <p:nvSpPr>
          <p:cNvPr id="4" name="Slide Image Placeholder 3"/>
          <p:cNvSpPr>
            <a:spLocks noGrp="1" noRot="1" noChangeAspect="1"/>
          </p:cNvSpPr>
          <p:nvPr>
            <p:ph type="sldImg" idx="2"/>
          </p:nvPr>
        </p:nvSpPr>
        <p:spPr>
          <a:xfrm>
            <a:off x="436563" y="1233488"/>
            <a:ext cx="5924550" cy="333375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8824"/>
            <a:ext cx="2945659" cy="495426"/>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378824"/>
            <a:ext cx="2945659" cy="495426"/>
          </a:xfrm>
          <a:prstGeom prst="rect">
            <a:avLst/>
          </a:prstGeom>
        </p:spPr>
        <p:txBody>
          <a:bodyPr vert="horz" lIns="91440" tIns="45720" rIns="91440" bIns="45720" rtlCol="0" anchor="b"/>
          <a:lstStyle>
            <a:lvl1pPr algn="r">
              <a:defRPr sz="1200"/>
            </a:lvl1pPr>
          </a:lstStyle>
          <a:p>
            <a:fld id="{90B346C7-7F70-481A-8C06-7406B2D3B415}" type="slidenum">
              <a:rPr lang="en-GB" smtClean="0"/>
              <a:t>‹#›</a:t>
            </a:fld>
            <a:endParaRPr lang="en-GB" dirty="0"/>
          </a:p>
        </p:txBody>
      </p:sp>
    </p:spTree>
    <p:extLst>
      <p:ext uri="{BB962C8B-B14F-4D97-AF65-F5344CB8AC3E}">
        <p14:creationId xmlns:p14="http://schemas.microsoft.com/office/powerpoint/2010/main" val="2605038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latin typeface="Times New Roman" panose="02020603050405020304" pitchFamily="18" charset="0"/>
              <a:cs typeface="Arial" panose="020B0604020202020204" pitchFamily="34" charset="0"/>
            </a:endParaRPr>
          </a:p>
          <a:p>
            <a:endParaRPr lang="en-US" altLang="en-US" dirty="0" smtClean="0">
              <a:latin typeface="Times New Roman" panose="02020603050405020304" pitchFamily="18" charset="0"/>
              <a:cs typeface="Arial" panose="020B0604020202020204" pitchFamily="34" charset="0"/>
            </a:endParaRPr>
          </a:p>
          <a:p>
            <a:endParaRPr lang="en-US" altLang="en-US" dirty="0" smtClean="0">
              <a:latin typeface="Times New Roman" panose="02020603050405020304" pitchFamily="18" charset="0"/>
              <a:cs typeface="Arial" panose="020B0604020202020204" pitchFamily="34" charset="0"/>
            </a:endParaRPr>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1455DD7A-9786-4596-BB81-5D729CE4CBE3}" type="slidenum">
              <a:rPr lang="en-GB" altLang="en-US" smtClean="0">
                <a:latin typeface="Times New Roman" panose="02020603050405020304" pitchFamily="18" charset="0"/>
              </a:rPr>
              <a:pPr/>
              <a:t>1</a:t>
            </a:fld>
            <a:endParaRPr lang="en-GB" altLang="en-US" smtClean="0">
              <a:latin typeface="Times New Roman" panose="02020603050405020304" pitchFamily="18" charset="0"/>
            </a:endParaRPr>
          </a:p>
        </p:txBody>
      </p:sp>
    </p:spTree>
    <p:extLst>
      <p:ext uri="{BB962C8B-B14F-4D97-AF65-F5344CB8AC3E}">
        <p14:creationId xmlns:p14="http://schemas.microsoft.com/office/powerpoint/2010/main" val="3897848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0B346C7-7F70-481A-8C06-7406B2D3B415}" type="slidenum">
              <a:rPr lang="en-GB" smtClean="0"/>
              <a:t>23</a:t>
            </a:fld>
            <a:endParaRPr lang="en-GB" dirty="0"/>
          </a:p>
        </p:txBody>
      </p:sp>
    </p:spTree>
    <p:extLst>
      <p:ext uri="{BB962C8B-B14F-4D97-AF65-F5344CB8AC3E}">
        <p14:creationId xmlns:p14="http://schemas.microsoft.com/office/powerpoint/2010/main" val="2165721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Mention</a:t>
            </a:r>
            <a:r>
              <a:rPr lang="en-GB" baseline="0" dirty="0" smtClean="0"/>
              <a:t> student/alumni same findings so talked about together. </a:t>
            </a:r>
            <a:endParaRPr lang="en-GB" dirty="0"/>
          </a:p>
        </p:txBody>
      </p:sp>
      <p:sp>
        <p:nvSpPr>
          <p:cNvPr id="4" name="Slide Number Placeholder 3"/>
          <p:cNvSpPr>
            <a:spLocks noGrp="1"/>
          </p:cNvSpPr>
          <p:nvPr>
            <p:ph type="sldNum" sz="quarter" idx="10"/>
          </p:nvPr>
        </p:nvSpPr>
        <p:spPr/>
        <p:txBody>
          <a:bodyPr/>
          <a:lstStyle/>
          <a:p>
            <a:fld id="{90B346C7-7F70-481A-8C06-7406B2D3B415}" type="slidenum">
              <a:rPr lang="en-GB" smtClean="0"/>
              <a:t>2</a:t>
            </a:fld>
            <a:endParaRPr lang="en-GB" dirty="0"/>
          </a:p>
        </p:txBody>
      </p:sp>
    </p:spTree>
    <p:extLst>
      <p:ext uri="{BB962C8B-B14F-4D97-AF65-F5344CB8AC3E}">
        <p14:creationId xmlns:p14="http://schemas.microsoft.com/office/powerpoint/2010/main" val="3076899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GB" sz="1200" b="1" kern="1200" dirty="0" smtClean="0">
                <a:solidFill>
                  <a:schemeClr val="tx1"/>
                </a:solidFill>
                <a:effectLst/>
                <a:latin typeface="+mn-lt"/>
                <a:ea typeface="+mn-ea"/>
                <a:cs typeface="+mn-cs"/>
              </a:rPr>
              <a:t>RATIONALE </a:t>
            </a:r>
            <a:r>
              <a:rPr lang="en-GB" sz="1400" b="1" dirty="0" smtClean="0">
                <a:effectLst>
                  <a:outerShdw blurRad="38100" dist="38100" dir="2700000" algn="tl">
                    <a:srgbClr val="000000">
                      <a:alpha val="43137"/>
                    </a:srgbClr>
                  </a:outerShdw>
                </a:effectLst>
              </a:rPr>
              <a:t>UK faces </a:t>
            </a:r>
            <a:r>
              <a:rPr lang="en-GB" sz="1400" b="1" dirty="0" smtClean="0">
                <a:solidFill>
                  <a:srgbClr val="FF0000"/>
                </a:solidFill>
                <a:effectLst>
                  <a:outerShdw blurRad="38100" dist="38100" dir="2700000" algn="tl">
                    <a:srgbClr val="000000">
                      <a:alpha val="43137"/>
                    </a:srgbClr>
                  </a:outerShdw>
                </a:effectLst>
              </a:rPr>
              <a:t>devastating</a:t>
            </a:r>
            <a:r>
              <a:rPr lang="en-GB" sz="1400" b="1" dirty="0" smtClean="0">
                <a:effectLst>
                  <a:outerShdw blurRad="38100" dist="38100" dir="2700000" algn="tl">
                    <a:srgbClr val="000000">
                      <a:alpha val="43137"/>
                    </a:srgbClr>
                  </a:outerShdw>
                </a:effectLst>
              </a:rPr>
              <a:t> cyber security skills crisis</a:t>
            </a:r>
          </a:p>
          <a:p>
            <a:pPr eaLnBrk="1" hangingPunct="1">
              <a:defRPr/>
            </a:pPr>
            <a:endParaRPr lang="en-GB" sz="1000" b="1"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smtClean="0">
                <a:effectLst>
                  <a:outerShdw blurRad="38100" dist="38100" dir="2700000" algn="tl">
                    <a:srgbClr val="000000">
                      <a:alpha val="43137"/>
                    </a:srgbClr>
                  </a:outerShdw>
                </a:effectLst>
              </a:rPr>
              <a:t>UK faces </a:t>
            </a:r>
            <a:r>
              <a:rPr lang="en-GB" sz="1200" b="1" dirty="0" smtClean="0">
                <a:solidFill>
                  <a:srgbClr val="FF0000"/>
                </a:solidFill>
                <a:effectLst>
                  <a:outerShdw blurRad="38100" dist="38100" dir="2700000" algn="tl">
                    <a:srgbClr val="000000">
                      <a:alpha val="43137"/>
                    </a:srgbClr>
                  </a:outerShdw>
                </a:effectLst>
              </a:rPr>
              <a:t>devastating</a:t>
            </a:r>
            <a:r>
              <a:rPr lang="en-GB" sz="1200" b="1" dirty="0" smtClean="0">
                <a:effectLst>
                  <a:outerShdw blurRad="38100" dist="38100" dir="2700000" algn="tl">
                    <a:srgbClr val="000000">
                      <a:alpha val="43137"/>
                    </a:srgbClr>
                  </a:outerShdw>
                </a:effectLst>
              </a:rPr>
              <a:t> cyber security skills crisis: </a:t>
            </a:r>
            <a:r>
              <a:rPr lang="en-US" sz="1200" dirty="0" smtClean="0"/>
              <a:t>By 2017, there will be a global shortage of no less than two million cyber security professionals, warn industry insiders. </a:t>
            </a:r>
            <a:r>
              <a:rPr lang="en-US" sz="800" dirty="0" smtClean="0"/>
              <a:t>(Flood, G. 2014).</a:t>
            </a:r>
          </a:p>
          <a:p>
            <a:pPr marL="171450" indent="-171450" eaLnBrk="1" hangingPunct="1">
              <a:buFont typeface="Arial" panose="020B0604020202020204" pitchFamily="34" charset="0"/>
              <a:buChar char="•"/>
              <a:defRPr/>
            </a:pPr>
            <a:r>
              <a:rPr lang="en-US" altLang="en-US" sz="800" b="1" dirty="0" smtClean="0">
                <a:effectLst>
                  <a:outerShdw blurRad="38100" dist="38100" dir="2700000" algn="tl">
                    <a:srgbClr val="FFFFFF"/>
                  </a:outerShdw>
                </a:effectLst>
              </a:rPr>
              <a:t>Cyber Security Ranked Third in Lloyd’s of London Risk Index (Aug 2013)</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smtClean="0">
                <a:effectLst>
                  <a:outerShdw blurRad="38100" dist="38100" dir="2700000" algn="tl">
                    <a:srgbClr val="000000">
                      <a:alpha val="43137"/>
                    </a:srgbClr>
                  </a:outerShdw>
                </a:effectLst>
              </a:rPr>
              <a:t>SMEs are putting a </a:t>
            </a:r>
            <a:r>
              <a:rPr lang="en-US" sz="1000" b="1" dirty="0" smtClean="0">
                <a:solidFill>
                  <a:srgbClr val="FF0000"/>
                </a:solidFill>
                <a:effectLst>
                  <a:outerShdw blurRad="38100" dist="38100" dir="2700000" algn="tl">
                    <a:srgbClr val="000000">
                      <a:alpha val="43137"/>
                    </a:srgbClr>
                  </a:outerShdw>
                </a:effectLst>
              </a:rPr>
              <a:t>third of their revenue at risk </a:t>
            </a:r>
            <a:r>
              <a:rPr lang="en-US" sz="800" dirty="0" smtClean="0"/>
              <a:t>because they are falling for some of the common misconceptions around cyber security, a new report claims. (Telegraph, 2015)</a:t>
            </a:r>
            <a:endParaRPr lang="en-GB" sz="800" dirty="0" smtClean="0">
              <a:latin typeface="Tahoma" charset="0"/>
              <a:ea typeface="Arial" charset="0"/>
            </a:endParaRPr>
          </a:p>
          <a:p>
            <a:pPr eaLnBrk="1" hangingPunct="1">
              <a:defRPr/>
            </a:pPr>
            <a:endParaRPr lang="en-US" altLang="en-US" sz="800" b="1" dirty="0" smtClean="0">
              <a:effectLst>
                <a:outerShdw blurRad="38100" dist="38100" dir="2700000" algn="tl">
                  <a:srgbClr val="FFFFFF"/>
                </a:outerShdw>
              </a:effectLst>
            </a:endParaRPr>
          </a:p>
          <a:p>
            <a:pPr eaLnBrk="1" hangingPunct="1">
              <a:defRPr/>
            </a:pPr>
            <a:r>
              <a:rPr lang="en-US" sz="400" dirty="0" smtClean="0"/>
              <a:t/>
            </a:r>
            <a:br>
              <a:rPr lang="en-US" sz="400" dirty="0" smtClean="0"/>
            </a:br>
            <a:endParaRPr lang="en-GB" sz="400" dirty="0"/>
          </a:p>
        </p:txBody>
      </p:sp>
      <p:sp>
        <p:nvSpPr>
          <p:cNvPr id="4" name="Slide Number Placeholder 3"/>
          <p:cNvSpPr>
            <a:spLocks noGrp="1"/>
          </p:cNvSpPr>
          <p:nvPr>
            <p:ph type="sldNum" sz="quarter" idx="10"/>
          </p:nvPr>
        </p:nvSpPr>
        <p:spPr/>
        <p:txBody>
          <a:bodyPr/>
          <a:lstStyle/>
          <a:p>
            <a:fld id="{90B346C7-7F70-481A-8C06-7406B2D3B415}" type="slidenum">
              <a:rPr lang="en-GB" smtClean="0"/>
              <a:t>3</a:t>
            </a:fld>
            <a:endParaRPr lang="en-GB" dirty="0"/>
          </a:p>
        </p:txBody>
      </p:sp>
    </p:spTree>
    <p:extLst>
      <p:ext uri="{BB962C8B-B14F-4D97-AF65-F5344CB8AC3E}">
        <p14:creationId xmlns:p14="http://schemas.microsoft.com/office/powerpoint/2010/main" val="1961040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Biggest targets:</a:t>
            </a:r>
            <a:r>
              <a:rPr lang="en-GB" baseline="0" dirty="0" smtClean="0"/>
              <a:t> Germany (18) </a:t>
            </a:r>
            <a:r>
              <a:rPr lang="en-GB" baseline="0" dirty="0" err="1" smtClean="0"/>
              <a:t>Brasil</a:t>
            </a:r>
            <a:r>
              <a:rPr lang="en-GB" baseline="0" dirty="0" smtClean="0"/>
              <a:t> (11) Russia(7.5) Ireland &lt; 1.1 </a:t>
            </a:r>
            <a:endParaRPr lang="en-GB" dirty="0"/>
          </a:p>
        </p:txBody>
      </p:sp>
      <p:sp>
        <p:nvSpPr>
          <p:cNvPr id="4" name="Slide Number Placeholder 3"/>
          <p:cNvSpPr>
            <a:spLocks noGrp="1"/>
          </p:cNvSpPr>
          <p:nvPr>
            <p:ph type="sldNum" sz="quarter" idx="10"/>
          </p:nvPr>
        </p:nvSpPr>
        <p:spPr/>
        <p:txBody>
          <a:bodyPr/>
          <a:lstStyle/>
          <a:p>
            <a:fld id="{90B346C7-7F70-481A-8C06-7406B2D3B415}" type="slidenum">
              <a:rPr lang="en-GB" smtClean="0"/>
              <a:t>4</a:t>
            </a:fld>
            <a:endParaRPr lang="en-GB" dirty="0"/>
          </a:p>
        </p:txBody>
      </p:sp>
    </p:spTree>
    <p:extLst>
      <p:ext uri="{BB962C8B-B14F-4D97-AF65-F5344CB8AC3E}">
        <p14:creationId xmlns:p14="http://schemas.microsoft.com/office/powerpoint/2010/main" val="36998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0B346C7-7F70-481A-8C06-7406B2D3B415}" type="slidenum">
              <a:rPr lang="en-GB" smtClean="0"/>
              <a:t>5</a:t>
            </a:fld>
            <a:endParaRPr lang="en-GB" dirty="0"/>
          </a:p>
        </p:txBody>
      </p:sp>
    </p:spTree>
    <p:extLst>
      <p:ext uri="{BB962C8B-B14F-4D97-AF65-F5344CB8AC3E}">
        <p14:creationId xmlns:p14="http://schemas.microsoft.com/office/powerpoint/2010/main" val="132687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GB" altLang="en-US" dirty="0" smtClean="0"/>
              <a:t>Knight and </a:t>
            </a:r>
            <a:r>
              <a:rPr lang="en-GB" altLang="en-US" dirty="0" err="1" smtClean="0"/>
              <a:t>Yorke</a:t>
            </a:r>
            <a:r>
              <a:rPr lang="en-GB" altLang="en-US" dirty="0" smtClean="0"/>
              <a:t> (2003)</a:t>
            </a:r>
          </a:p>
          <a:p>
            <a:pPr lvl="1"/>
            <a:r>
              <a:rPr lang="en-GB" altLang="en-US" dirty="0" smtClean="0"/>
              <a:t>employability the result of ‘complex learning’</a:t>
            </a:r>
          </a:p>
          <a:p>
            <a:pPr lvl="1"/>
            <a:r>
              <a:rPr lang="en-GB" altLang="en-US" dirty="0" smtClean="0"/>
              <a:t>programme wide experience within a ‘learning culture/environment’</a:t>
            </a:r>
          </a:p>
          <a:p>
            <a:r>
              <a:rPr lang="en-GB" altLang="en-US" dirty="0" smtClean="0"/>
              <a:t>‘a good learning environment’</a:t>
            </a:r>
          </a:p>
          <a:p>
            <a:pPr lvl="1"/>
            <a:r>
              <a:rPr lang="en-GB" altLang="en-US" dirty="0" smtClean="0"/>
              <a:t>opportunities for students to mix</a:t>
            </a:r>
          </a:p>
          <a:p>
            <a:pPr lvl="1"/>
            <a:r>
              <a:rPr lang="en-GB" altLang="en-US" dirty="0" smtClean="0"/>
              <a:t>collaborative work on problems</a:t>
            </a:r>
          </a:p>
          <a:p>
            <a:pPr lvl="1"/>
            <a:r>
              <a:rPr lang="en-GB" altLang="en-US" dirty="0" smtClean="0"/>
              <a:t>students know why (and what) they are learning</a:t>
            </a:r>
          </a:p>
          <a:p>
            <a:r>
              <a:rPr lang="en-GB" altLang="en-US" dirty="0" smtClean="0"/>
              <a:t>USEM Model of employability</a:t>
            </a:r>
          </a:p>
          <a:p>
            <a:pPr lvl="1"/>
            <a:r>
              <a:rPr lang="en-GB" altLang="en-US" dirty="0" smtClean="0"/>
              <a:t>Understanding</a:t>
            </a:r>
          </a:p>
          <a:p>
            <a:pPr lvl="1"/>
            <a:r>
              <a:rPr lang="en-GB" altLang="en-US" dirty="0" smtClean="0"/>
              <a:t>Skills</a:t>
            </a:r>
          </a:p>
          <a:p>
            <a:pPr lvl="1"/>
            <a:r>
              <a:rPr lang="en-GB" altLang="en-US" dirty="0" smtClean="0"/>
              <a:t>Efficacy</a:t>
            </a:r>
          </a:p>
          <a:p>
            <a:pPr lvl="1"/>
            <a:r>
              <a:rPr lang="en-GB" altLang="en-US" dirty="0" smtClean="0"/>
              <a:t>Metacognitive fluency</a:t>
            </a:r>
          </a:p>
          <a:p>
            <a:r>
              <a:rPr lang="en-GB" altLang="en-US" dirty="0" smtClean="0"/>
              <a:t>PBL is coherent with this model</a:t>
            </a:r>
          </a:p>
          <a:p>
            <a:pPr lvl="1"/>
            <a:r>
              <a:rPr lang="en-GB" altLang="en-US" dirty="0" smtClean="0"/>
              <a:t>PBL characterised by complexity</a:t>
            </a:r>
          </a:p>
          <a:p>
            <a:pPr lvl="1"/>
            <a:endParaRPr lang="en-GB" altLang="en-US" dirty="0" smtClean="0"/>
          </a:p>
          <a:p>
            <a:endParaRPr lang="en-GB" dirty="0"/>
          </a:p>
        </p:txBody>
      </p:sp>
      <p:sp>
        <p:nvSpPr>
          <p:cNvPr id="4" name="Slide Number Placeholder 3"/>
          <p:cNvSpPr>
            <a:spLocks noGrp="1"/>
          </p:cNvSpPr>
          <p:nvPr>
            <p:ph type="sldNum" sz="quarter" idx="10"/>
          </p:nvPr>
        </p:nvSpPr>
        <p:spPr/>
        <p:txBody>
          <a:bodyPr/>
          <a:lstStyle/>
          <a:p>
            <a:fld id="{90B346C7-7F70-481A-8C06-7406B2D3B415}" type="slidenum">
              <a:rPr lang="en-GB" smtClean="0"/>
              <a:t>7</a:t>
            </a:fld>
            <a:endParaRPr lang="en-GB" dirty="0"/>
          </a:p>
        </p:txBody>
      </p:sp>
    </p:spTree>
    <p:extLst>
      <p:ext uri="{BB962C8B-B14F-4D97-AF65-F5344CB8AC3E}">
        <p14:creationId xmlns:p14="http://schemas.microsoft.com/office/powerpoint/2010/main" val="2850603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In order to complete this project the following activities will be undertaken:</a:t>
            </a:r>
          </a:p>
          <a:p>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Review of current information security policy and procedures.</a:t>
            </a:r>
          </a:p>
          <a:p>
            <a:pPr lvl="0"/>
            <a:r>
              <a:rPr lang="en-GB" sz="1200" kern="1200" dirty="0" smtClean="0">
                <a:solidFill>
                  <a:schemeClr val="tx1"/>
                </a:solidFill>
                <a:effectLst/>
                <a:latin typeface="+mn-lt"/>
                <a:ea typeface="+mn-ea"/>
                <a:cs typeface="+mn-cs"/>
              </a:rPr>
              <a:t>Identification of information and IT assets to create and asset register.</a:t>
            </a:r>
          </a:p>
          <a:p>
            <a:pPr lvl="0"/>
            <a:r>
              <a:rPr lang="en-GB" sz="1200" kern="1200" dirty="0" smtClean="0">
                <a:solidFill>
                  <a:schemeClr val="tx1"/>
                </a:solidFill>
                <a:effectLst/>
                <a:latin typeface="+mn-lt"/>
                <a:ea typeface="+mn-ea"/>
                <a:cs typeface="+mn-cs"/>
              </a:rPr>
              <a:t>An assessment of the potential threat to these assets and thorough risk analysis.</a:t>
            </a:r>
          </a:p>
          <a:p>
            <a:pPr lvl="0"/>
            <a:r>
              <a:rPr lang="en-GB" sz="1200" kern="1200" dirty="0" smtClean="0">
                <a:solidFill>
                  <a:schemeClr val="tx1"/>
                </a:solidFill>
                <a:effectLst/>
                <a:latin typeface="+mn-lt"/>
                <a:ea typeface="+mn-ea"/>
                <a:cs typeface="+mn-cs"/>
              </a:rPr>
              <a:t>Formulation of a list of recommended controls and also policies which area aimed at negating identified risks.</a:t>
            </a:r>
          </a:p>
          <a:p>
            <a:pPr lvl="0"/>
            <a:r>
              <a:rPr lang="en-GB" sz="1200" kern="1200" dirty="0" smtClean="0">
                <a:solidFill>
                  <a:schemeClr val="tx1"/>
                </a:solidFill>
                <a:effectLst/>
                <a:latin typeface="+mn-lt"/>
                <a:ea typeface="+mn-ea"/>
                <a:cs typeface="+mn-cs"/>
              </a:rPr>
              <a:t>Production of training material to allow ULS to disseminate changes to policies and procedures.</a:t>
            </a: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Primary deliverables:</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Information Security policy and recommendations for contents of procedures.</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Information Asset / Risk register, identifying owner, value, threat, impact, likelihood, risk.</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A list of recommended controls and also policies which area aimed at negating identified risks.</a:t>
            </a:r>
          </a:p>
          <a:p>
            <a:pPr lvl="0"/>
            <a:r>
              <a:rPr lang="en-GB" sz="1200" kern="1200" dirty="0" smtClean="0">
                <a:solidFill>
                  <a:schemeClr val="tx1"/>
                </a:solidFill>
                <a:effectLst/>
                <a:latin typeface="+mn-lt"/>
                <a:ea typeface="+mn-ea"/>
                <a:cs typeface="+mn-cs"/>
              </a:rPr>
              <a:t>Recommendations for future development of Information Security Management.</a:t>
            </a: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Secondary deliverables. </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Production of training material providing an overview of InfoSec policies/ procedures.</a:t>
            </a:r>
          </a:p>
          <a:p>
            <a:r>
              <a:rPr lang="en-GB" sz="1200" kern="1200" dirty="0" smtClean="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90B346C7-7F70-481A-8C06-7406B2D3B415}" type="slidenum">
              <a:rPr lang="en-GB" smtClean="0"/>
              <a:t>13</a:t>
            </a:fld>
            <a:endParaRPr lang="en-GB" dirty="0"/>
          </a:p>
        </p:txBody>
      </p:sp>
    </p:spTree>
    <p:extLst>
      <p:ext uri="{BB962C8B-B14F-4D97-AF65-F5344CB8AC3E}">
        <p14:creationId xmlns:p14="http://schemas.microsoft.com/office/powerpoint/2010/main" val="1953807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60%</a:t>
            </a:r>
            <a:r>
              <a:rPr lang="en-GB" baseline="0" dirty="0" smtClean="0"/>
              <a:t> c</a:t>
            </a:r>
            <a:r>
              <a:rPr lang="en-GB" dirty="0" smtClean="0"/>
              <a:t>onfident to</a:t>
            </a:r>
            <a:r>
              <a:rPr lang="en-GB" baseline="0" dirty="0" smtClean="0"/>
              <a:t> </a:t>
            </a:r>
            <a:r>
              <a:rPr lang="en-GB" dirty="0" smtClean="0"/>
              <a:t>promote employability. </a:t>
            </a:r>
            <a:r>
              <a:rPr lang="en-GB" b="1" u="sng" dirty="0" smtClean="0"/>
              <a:t>But: 40 % are not …</a:t>
            </a:r>
          </a:p>
          <a:p>
            <a:endParaRPr lang="en-GB" baseline="0" dirty="0" smtClean="0"/>
          </a:p>
          <a:p>
            <a:r>
              <a:rPr lang="en-GB" sz="1200" kern="1200" dirty="0" smtClean="0">
                <a:solidFill>
                  <a:schemeClr val="tx1"/>
                </a:solidFill>
                <a:effectLst/>
                <a:latin typeface="+mn-lt"/>
                <a:ea typeface="+mn-ea"/>
                <a:cs typeface="+mn-cs"/>
              </a:rPr>
              <a:t>Some staff discussed employability in terms of transferable skills and their</a:t>
            </a:r>
            <a:r>
              <a:rPr lang="en-GB" sz="1200" kern="1200" baseline="0" dirty="0" smtClean="0">
                <a:solidFill>
                  <a:schemeClr val="tx1"/>
                </a:solidFill>
                <a:effectLst/>
                <a:latin typeface="+mn-lt"/>
                <a:ea typeface="+mn-ea"/>
                <a:cs typeface="+mn-cs"/>
              </a:rPr>
              <a:t> e</a:t>
            </a:r>
            <a:r>
              <a:rPr lang="en-GB" sz="1200" kern="1200" dirty="0" smtClean="0">
                <a:solidFill>
                  <a:schemeClr val="tx1"/>
                </a:solidFill>
                <a:effectLst/>
                <a:latin typeface="+mn-lt"/>
                <a:ea typeface="+mn-ea"/>
                <a:cs typeface="+mn-cs"/>
              </a:rPr>
              <a:t>ffect, whilst others felt employability skills were more specific to their subject area.  This</a:t>
            </a:r>
            <a:r>
              <a:rPr lang="en-GB" sz="1200" kern="1200" baseline="0" dirty="0" smtClean="0">
                <a:solidFill>
                  <a:schemeClr val="tx1"/>
                </a:solidFill>
                <a:effectLst/>
                <a:latin typeface="+mn-lt"/>
                <a:ea typeface="+mn-ea"/>
                <a:cs typeface="+mn-cs"/>
              </a:rPr>
              <a:t> l</a:t>
            </a:r>
            <a:r>
              <a:rPr lang="en-GB" sz="1200" kern="1200" dirty="0" smtClean="0">
                <a:solidFill>
                  <a:schemeClr val="tx1"/>
                </a:solidFill>
                <a:effectLst/>
                <a:latin typeface="+mn-lt"/>
                <a:ea typeface="+mn-ea"/>
                <a:cs typeface="+mn-cs"/>
              </a:rPr>
              <a:t>ack of consistency may in part be responsible for students’ confusion over graduate attributes.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Over half of all staff  indicated a need for staff training, but </a:t>
            </a:r>
            <a:r>
              <a:rPr lang="en-GB" sz="1200" b="1" u="sng" kern="1200" dirty="0" smtClean="0">
                <a:solidFill>
                  <a:schemeClr val="tx1"/>
                </a:solidFill>
                <a:effectLst/>
                <a:latin typeface="+mn-lt"/>
                <a:ea typeface="+mn-ea"/>
                <a:cs typeface="+mn-cs"/>
              </a:rPr>
              <a:t>could not give a precise indication in what area</a:t>
            </a:r>
            <a:r>
              <a:rPr lang="en-GB" sz="1200" kern="1200" dirty="0" smtClean="0">
                <a:solidFill>
                  <a:schemeClr val="tx1"/>
                </a:solidFill>
                <a:effectLst/>
                <a:latin typeface="+mn-lt"/>
                <a:ea typeface="+mn-ea"/>
                <a:cs typeface="+mn-cs"/>
              </a:rPr>
              <a:t>.  Evidence also suggests training should also be used to assist those that do not have experience beyond academia, to see employability as a core function and to provide a holistic view of the employability skills required by employers- it was suggested</a:t>
            </a:r>
            <a:r>
              <a:rPr lang="en-GB" sz="1200" kern="1200" baseline="0" dirty="0" smtClean="0">
                <a:solidFill>
                  <a:schemeClr val="tx1"/>
                </a:solidFill>
                <a:effectLst/>
                <a:latin typeface="+mn-lt"/>
                <a:ea typeface="+mn-ea"/>
                <a:cs typeface="+mn-cs"/>
              </a:rPr>
              <a:t> that staff should undertake industrial work placements on a rolling rota basis .</a:t>
            </a:r>
            <a:endParaRPr lang="en-GB" dirty="0"/>
          </a:p>
        </p:txBody>
      </p:sp>
      <p:sp>
        <p:nvSpPr>
          <p:cNvPr id="4" name="Slide Number Placeholder 3"/>
          <p:cNvSpPr>
            <a:spLocks noGrp="1"/>
          </p:cNvSpPr>
          <p:nvPr>
            <p:ph type="sldNum" sz="quarter" idx="10"/>
          </p:nvPr>
        </p:nvSpPr>
        <p:spPr/>
        <p:txBody>
          <a:bodyPr/>
          <a:lstStyle/>
          <a:p>
            <a:fld id="{90B346C7-7F70-481A-8C06-7406B2D3B415}" type="slidenum">
              <a:rPr lang="en-GB" smtClean="0"/>
              <a:t>16</a:t>
            </a:fld>
            <a:endParaRPr lang="en-GB" dirty="0"/>
          </a:p>
        </p:txBody>
      </p:sp>
    </p:spTree>
    <p:extLst>
      <p:ext uri="{BB962C8B-B14F-4D97-AF65-F5344CB8AC3E}">
        <p14:creationId xmlns:p14="http://schemas.microsoft.com/office/powerpoint/2010/main" val="4181356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0B346C7-7F70-481A-8C06-7406B2D3B415}" type="slidenum">
              <a:rPr lang="en-GB" smtClean="0"/>
              <a:t>22</a:t>
            </a:fld>
            <a:endParaRPr lang="en-GB" dirty="0"/>
          </a:p>
        </p:txBody>
      </p:sp>
    </p:spTree>
    <p:extLst>
      <p:ext uri="{BB962C8B-B14F-4D97-AF65-F5344CB8AC3E}">
        <p14:creationId xmlns:p14="http://schemas.microsoft.com/office/powerpoint/2010/main" val="34588804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userDrawn="1"/>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dirty="0"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1" name="Rectangle 10"/>
          <p:cNvSpPr/>
          <p:nvPr userDrawn="1"/>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334" y="0"/>
            <a:ext cx="2590799" cy="472564"/>
          </a:xfrm>
          <a:prstGeom prst="rect">
            <a:avLst/>
          </a:prstGeom>
        </p:spPr>
      </p:pic>
    </p:spTree>
    <p:extLst>
      <p:ext uri="{BB962C8B-B14F-4D97-AF65-F5344CB8AC3E}">
        <p14:creationId xmlns:p14="http://schemas.microsoft.com/office/powerpoint/2010/main" val="2406957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9" name="Slide Number Placeholder 8"/>
          <p:cNvSpPr>
            <a:spLocks noGrp="1"/>
          </p:cNvSpPr>
          <p:nvPr>
            <p:ph type="sldNum" sz="quarter" idx="12"/>
          </p:nvPr>
        </p:nvSpPr>
        <p:spPr>
          <a:xfrm>
            <a:off x="10352540" y="295729"/>
            <a:ext cx="838199" cy="767687"/>
          </a:xfrm>
          <a:prstGeom prst="rect">
            <a:avLst/>
          </a:prstGeom>
        </p:spPr>
        <p:txBody>
          <a:bodyPr/>
          <a:lstStyle/>
          <a:p>
            <a:endParaRPr lang="en-GB" dirty="0"/>
          </a:p>
        </p:txBody>
      </p:sp>
    </p:spTree>
    <p:extLst>
      <p:ext uri="{BB962C8B-B14F-4D97-AF65-F5344CB8AC3E}">
        <p14:creationId xmlns:p14="http://schemas.microsoft.com/office/powerpoint/2010/main" val="517780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9" name="Slide Number Placeholder 8"/>
          <p:cNvSpPr>
            <a:spLocks noGrp="1"/>
          </p:cNvSpPr>
          <p:nvPr>
            <p:ph type="sldNum" sz="quarter" idx="12"/>
          </p:nvPr>
        </p:nvSpPr>
        <p:spPr>
          <a:xfrm>
            <a:off x="10352540" y="295729"/>
            <a:ext cx="838199" cy="767687"/>
          </a:xfrm>
          <a:prstGeom prst="rect">
            <a:avLst/>
          </a:prstGeom>
        </p:spPr>
        <p:txBody>
          <a:bodyPr/>
          <a:lstStyle/>
          <a:p>
            <a:endParaRPr lang="en-GB" dirty="0"/>
          </a:p>
        </p:txBody>
      </p:sp>
    </p:spTree>
    <p:extLst>
      <p:ext uri="{BB962C8B-B14F-4D97-AF65-F5344CB8AC3E}">
        <p14:creationId xmlns:p14="http://schemas.microsoft.com/office/powerpoint/2010/main" val="3958493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10375118" y="340885"/>
            <a:ext cx="838199" cy="767687"/>
          </a:xfrm>
          <a:prstGeom prst="rect">
            <a:avLst/>
          </a:prstGeom>
        </p:spPr>
        <p:txBody>
          <a:bodyPr/>
          <a:lstStyle/>
          <a:p>
            <a:endParaRPr lang="en-GB" dirty="0"/>
          </a:p>
        </p:txBody>
      </p:sp>
    </p:spTree>
    <p:extLst>
      <p:ext uri="{BB962C8B-B14F-4D97-AF65-F5344CB8AC3E}">
        <p14:creationId xmlns:p14="http://schemas.microsoft.com/office/powerpoint/2010/main" val="266199983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userDrawn="1"/>
        </p:nvGrpSpPr>
        <p:grpSpPr>
          <a:xfrm>
            <a:off x="0" y="-41463"/>
            <a:ext cx="12192000" cy="6899463"/>
            <a:chOff x="0" y="-41463"/>
            <a:chExt cx="12192000" cy="6899463"/>
          </a:xfrm>
        </p:grpSpPr>
        <p:sp>
          <p:nvSpPr>
            <p:cNvPr id="14" name="Rectangle 13"/>
            <p:cNvSpPr/>
            <p:nvPr/>
          </p:nvSpPr>
          <p:spPr>
            <a:xfrm>
              <a:off x="0" y="-41463"/>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29558" y="5893340"/>
            <a:ext cx="1633348" cy="923197"/>
          </a:xfrm>
          <a:prstGeom prst="rect">
            <a:avLst/>
          </a:prstGeom>
        </p:spPr>
      </p:pic>
    </p:spTree>
    <p:extLst>
      <p:ext uri="{BB962C8B-B14F-4D97-AF65-F5344CB8AC3E}">
        <p14:creationId xmlns:p14="http://schemas.microsoft.com/office/powerpoint/2010/main" val="2057795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endParaRPr lang="en-GB" dirty="0"/>
          </a:p>
        </p:txBody>
      </p:sp>
    </p:spTree>
    <p:extLst>
      <p:ext uri="{BB962C8B-B14F-4D97-AF65-F5344CB8AC3E}">
        <p14:creationId xmlns:p14="http://schemas.microsoft.com/office/powerpoint/2010/main" val="382656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2"/>
          </p:nvPr>
        </p:nvSpPr>
        <p:spPr>
          <a:xfrm>
            <a:off x="10352540" y="295729"/>
            <a:ext cx="838199" cy="767687"/>
          </a:xfrm>
          <a:prstGeom prst="rect">
            <a:avLst/>
          </a:prstGeom>
        </p:spPr>
        <p:txBody>
          <a:bodyPr/>
          <a:lstStyle/>
          <a:p>
            <a:fld id="{16DD8E9A-D54F-44C8-8C26-BD702AB02B51}" type="slidenum">
              <a:rPr lang="en-GB" smtClean="0"/>
              <a:t>‹#›</a:t>
            </a:fld>
            <a:endParaRPr lang="en-GB" dirty="0"/>
          </a:p>
        </p:txBody>
      </p:sp>
    </p:spTree>
    <p:extLst>
      <p:ext uri="{BB962C8B-B14F-4D97-AF65-F5344CB8AC3E}">
        <p14:creationId xmlns:p14="http://schemas.microsoft.com/office/powerpoint/2010/main" val="1215997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a:xfrm>
            <a:off x="10352540" y="295729"/>
            <a:ext cx="838199" cy="767687"/>
          </a:xfrm>
          <a:prstGeom prst="rect">
            <a:avLst/>
          </a:prstGeom>
        </p:spPr>
        <p:txBody>
          <a:bodyPr/>
          <a:lstStyle/>
          <a:p>
            <a:endParaRPr lang="en-GB" dirty="0"/>
          </a:p>
        </p:txBody>
      </p:sp>
    </p:spTree>
    <p:extLst>
      <p:ext uri="{BB962C8B-B14F-4D97-AF65-F5344CB8AC3E}">
        <p14:creationId xmlns:p14="http://schemas.microsoft.com/office/powerpoint/2010/main" val="3291512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a:xfrm>
            <a:off x="10352540" y="295729"/>
            <a:ext cx="838199" cy="767687"/>
          </a:xfrm>
          <a:prstGeom prst="rect">
            <a:avLst/>
          </a:prstGeom>
        </p:spPr>
        <p:txBody>
          <a:bodyPr/>
          <a:lstStyle/>
          <a:p>
            <a:endParaRPr lang="en-GB"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98001" y="5887505"/>
            <a:ext cx="1633348" cy="923197"/>
          </a:xfrm>
          <a:prstGeom prst="rect">
            <a:avLst/>
          </a:prstGeom>
        </p:spPr>
      </p:pic>
    </p:spTree>
    <p:extLst>
      <p:ext uri="{BB962C8B-B14F-4D97-AF65-F5344CB8AC3E}">
        <p14:creationId xmlns:p14="http://schemas.microsoft.com/office/powerpoint/2010/main" val="795912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endParaRPr lang="en-GB" dirty="0"/>
          </a:p>
        </p:txBody>
      </p:sp>
    </p:spTree>
    <p:extLst>
      <p:ext uri="{BB962C8B-B14F-4D97-AF65-F5344CB8AC3E}">
        <p14:creationId xmlns:p14="http://schemas.microsoft.com/office/powerpoint/2010/main" val="65283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dirty="0"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endParaRPr lang="en-GB" dirty="0"/>
          </a:p>
        </p:txBody>
      </p:sp>
      <p:sp>
        <p:nvSpPr>
          <p:cNvPr id="24" name="TextBox 23"/>
          <p:cNvSpPr txBox="1"/>
          <p:nvPr userDrawn="1"/>
        </p:nvSpPr>
        <p:spPr>
          <a:xfrm>
            <a:off x="144102" y="-50850"/>
            <a:ext cx="5014623" cy="461665"/>
          </a:xfrm>
          <a:prstGeom prst="rect">
            <a:avLst/>
          </a:prstGeom>
          <a:noFill/>
        </p:spPr>
        <p:txBody>
          <a:bodyPr wrap="square" rtlCol="0">
            <a:spAutoFit/>
          </a:bodyPr>
          <a:lstStyle/>
          <a:p>
            <a:pPr algn="ctr"/>
            <a:r>
              <a:rPr lang="en-GB" sz="2400" b="1" dirty="0" smtClean="0"/>
              <a:t>www.edgehill.ac.uk/careers</a:t>
            </a:r>
            <a:endParaRPr lang="en-GB" sz="2400" b="1" dirty="0"/>
          </a:p>
        </p:txBody>
      </p:sp>
    </p:spTree>
    <p:extLst>
      <p:ext uri="{BB962C8B-B14F-4D97-AF65-F5344CB8AC3E}">
        <p14:creationId xmlns:p14="http://schemas.microsoft.com/office/powerpoint/2010/main" val="112593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161363"/>
            <a:ext cx="12192000" cy="6858000"/>
            <a:chOff x="0" y="0"/>
            <a:chExt cx="12192000" cy="6858000"/>
          </a:xfrm>
        </p:grpSpPr>
        <p:sp>
          <p:nvSpPr>
            <p:cNvPr id="7" name="Rectangle 6"/>
            <p:cNvSpPr/>
            <p:nvPr/>
          </p:nvSpPr>
          <p:spPr>
            <a:xfrm>
              <a:off x="0" y="0"/>
              <a:ext cx="12192000" cy="6858000"/>
            </a:xfrm>
            <a:prstGeom prst="rect">
              <a:avLst/>
            </a:prstGeom>
            <a:blipFill>
              <a:blip r:embed="rId1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endParaRPr lang="en-GB"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653103" y="5975172"/>
            <a:ext cx="1478245" cy="835530"/>
          </a:xfrm>
          <a:prstGeom prst="rect">
            <a:avLst/>
          </a:prstGeom>
        </p:spPr>
      </p:pic>
      <p:pic>
        <p:nvPicPr>
          <p:cNvPr id="3074"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9050" y="6190233"/>
            <a:ext cx="2119993" cy="68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42872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4" r:id="rId10"/>
    <p:sldLayoutId id="2147483675" r:id="rId11"/>
  </p:sldLayoutIdLst>
  <p:timing>
    <p:tnLst>
      <p:par>
        <p:cTn id="1" dur="indefinite" restart="never" nodeType="tmRoot"/>
      </p:par>
    </p:tnLst>
  </p:timing>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www.cske.org.uk/"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chart" Target="../charts/chart1.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cske.org.uk/"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098" name="Title 1"/>
          <p:cNvSpPr>
            <a:spLocks noGrp="1"/>
          </p:cNvSpPr>
          <p:nvPr>
            <p:ph type="title"/>
          </p:nvPr>
        </p:nvSpPr>
        <p:spPr>
          <a:xfrm>
            <a:off x="1981200" y="274639"/>
            <a:ext cx="8229600" cy="922337"/>
          </a:xfrm>
        </p:spPr>
        <p:txBody>
          <a:bodyPr/>
          <a:lstStyle/>
          <a:p>
            <a:pPr algn="ctr"/>
            <a:r>
              <a:rPr lang="en-GB" altLang="en-US">
                <a:solidFill>
                  <a:schemeClr val="bg1"/>
                </a:solidFill>
              </a:rPr>
              <a:t>Department of Computing</a:t>
            </a:r>
            <a:br>
              <a:rPr lang="en-GB" altLang="en-US">
                <a:solidFill>
                  <a:schemeClr val="bg1"/>
                </a:solidFill>
              </a:rPr>
            </a:br>
            <a:r>
              <a:rPr lang="en-GB" altLang="en-US" sz="1800" i="1">
                <a:solidFill>
                  <a:schemeClr val="bg1"/>
                </a:solidFill>
              </a:rPr>
              <a:t>Creating the digital future</a:t>
            </a:r>
            <a:endParaRPr lang="en-GB" altLang="en-US" i="1">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1"/>
            <a:ext cx="12191999" cy="6845299"/>
          </a:xfrm>
          <a:prstGeom prst="rect">
            <a:avLst/>
          </a:prstGeom>
          <a:ln w="25400">
            <a:solidFill>
              <a:schemeClr val="tx1">
                <a:alpha val="17000"/>
              </a:schemeClr>
            </a:solidFill>
          </a:ln>
          <a:effectLst>
            <a:softEdge rad="31750"/>
          </a:effectLst>
        </p:spPr>
      </p:pic>
      <p:sp>
        <p:nvSpPr>
          <p:cNvPr id="7" name="Rounded Rectangle 6"/>
          <p:cNvSpPr/>
          <p:nvPr/>
        </p:nvSpPr>
        <p:spPr bwMode="auto">
          <a:xfrm>
            <a:off x="1774826" y="5589588"/>
            <a:ext cx="4475163" cy="1098550"/>
          </a:xfrm>
          <a:prstGeom prst="roundRect">
            <a:avLst/>
          </a:prstGeom>
          <a:solidFill>
            <a:schemeClr val="tx1">
              <a:lumMod val="65000"/>
              <a:lumOff val="35000"/>
              <a:alpha val="51000"/>
            </a:schemeClr>
          </a:solidFill>
          <a:ln w="9525" cap="flat" cmpd="sng" algn="ctr">
            <a:solidFill>
              <a:schemeClr val="tx1"/>
            </a:solidFill>
            <a:prstDash val="solid"/>
            <a:round/>
            <a:headEnd type="none" w="med" len="med"/>
            <a:tailEnd type="none" w="med" len="med"/>
          </a:ln>
          <a:effectLst/>
        </p:spPr>
        <p:txBody>
          <a:bodyPr wrap="none"/>
          <a:lstStyle/>
          <a:p>
            <a:pPr lvl="1" eaLnBrk="1" hangingPunct="1">
              <a:defRPr/>
            </a:pPr>
            <a:r>
              <a:rPr lang="en-GB" altLang="en-US" kern="0" dirty="0">
                <a:solidFill>
                  <a:schemeClr val="bg1"/>
                </a:solidFill>
                <a:effectLst>
                  <a:outerShdw blurRad="38100" dist="38100" dir="2700000" algn="tl">
                    <a:srgbClr val="000000">
                      <a:alpha val="43137"/>
                    </a:srgbClr>
                  </a:outerShdw>
                </a:effectLst>
              </a:rPr>
              <a:t>Chris Beaumont</a:t>
            </a:r>
          </a:p>
          <a:p>
            <a:pPr lvl="1" eaLnBrk="1" hangingPunct="1">
              <a:defRPr/>
            </a:pPr>
            <a:r>
              <a:rPr lang="en-GB" altLang="en-US" kern="0" dirty="0">
                <a:solidFill>
                  <a:schemeClr val="bg1"/>
                </a:solidFill>
                <a:effectLst>
                  <a:outerShdw blurRad="38100" dist="38100" dir="2700000" algn="tl">
                    <a:srgbClr val="000000">
                      <a:alpha val="43137"/>
                    </a:srgbClr>
                  </a:outerShdw>
                </a:effectLst>
              </a:rPr>
              <a:t>Michael Banford</a:t>
            </a:r>
          </a:p>
          <a:p>
            <a:pPr lvl="1" eaLnBrk="1" hangingPunct="1">
              <a:defRPr/>
            </a:pPr>
            <a:r>
              <a:rPr lang="en-GB" altLang="en-US" kern="0" dirty="0">
                <a:solidFill>
                  <a:schemeClr val="bg1"/>
                </a:solidFill>
                <a:effectLst>
                  <a:outerShdw blurRad="38100" dist="38100" dir="2700000" algn="tl">
                    <a:srgbClr val="000000">
                      <a:alpha val="43137"/>
                    </a:srgbClr>
                  </a:outerShdw>
                </a:effectLst>
              </a:rPr>
              <a:t>Peter Hartley, Visiting Professor</a:t>
            </a:r>
          </a:p>
        </p:txBody>
      </p:sp>
      <p:sp>
        <p:nvSpPr>
          <p:cNvPr id="8" name="Rounded Rectangle 7"/>
          <p:cNvSpPr/>
          <p:nvPr/>
        </p:nvSpPr>
        <p:spPr bwMode="auto">
          <a:xfrm>
            <a:off x="0" y="274640"/>
            <a:ext cx="10571356" cy="1698624"/>
          </a:xfrm>
          <a:prstGeom prst="roundRect">
            <a:avLst/>
          </a:prstGeom>
          <a:solidFill>
            <a:schemeClr val="tx1">
              <a:lumMod val="65000"/>
              <a:lumOff val="35000"/>
              <a:alpha val="51000"/>
            </a:schemeClr>
          </a:solidFill>
          <a:ln w="9525" cap="flat" cmpd="sng" algn="ctr">
            <a:solidFill>
              <a:schemeClr val="tx1"/>
            </a:solidFill>
            <a:prstDash val="solid"/>
            <a:round/>
            <a:headEnd type="none" w="med" len="med"/>
            <a:tailEnd type="none" w="med" len="med"/>
          </a:ln>
          <a:effectLst/>
        </p:spPr>
        <p:txBody>
          <a:bodyPr/>
          <a:lstStyle/>
          <a:p>
            <a:pPr algn="ctr">
              <a:defRPr/>
            </a:pPr>
            <a:r>
              <a:rPr lang="en-GB" altLang="en-US" sz="3200" b="1" dirty="0" smtClean="0">
                <a:solidFill>
                  <a:schemeClr val="bg1"/>
                </a:solidFill>
                <a:effectLst>
                  <a:outerShdw blurRad="38100" dist="38100" dir="2700000" algn="tl">
                    <a:srgbClr val="000000">
                      <a:alpha val="43137"/>
                    </a:srgbClr>
                  </a:outerShdw>
                </a:effectLst>
              </a:rPr>
              <a:t>The Cyber Security Knowledge Exchange: Working with Employers to produce authentic PBL scenarios and enhance employability.</a:t>
            </a:r>
            <a:endParaRPr lang="en-GB" altLang="en-US" sz="3200" b="1" dirty="0">
              <a:solidFill>
                <a:schemeClr val="bg1"/>
              </a:solidFill>
              <a:effectLst>
                <a:outerShdw blurRad="38100" dist="38100" dir="2700000" algn="tl">
                  <a:srgbClr val="000000">
                    <a:alpha val="43137"/>
                  </a:srgbClr>
                </a:outerShdw>
              </a:effectLst>
            </a:endParaRPr>
          </a:p>
        </p:txBody>
      </p:sp>
      <p:pic>
        <p:nvPicPr>
          <p:cNvPr id="4103" name="Picture 6" descr="EHU New Logo Cr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843" y="335886"/>
            <a:ext cx="1366156" cy="1637378"/>
          </a:xfrm>
          <a:prstGeom prst="rect">
            <a:avLst/>
          </a:prstGeom>
          <a:solidFill>
            <a:schemeClr val="tx1"/>
          </a:solidFill>
          <a:ln>
            <a:noFill/>
          </a:ln>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96001" y="5728558"/>
            <a:ext cx="2950709" cy="95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2175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130241" y="709934"/>
            <a:ext cx="8761413" cy="706964"/>
          </a:xfrm>
        </p:spPr>
        <p:txBody>
          <a:bodyPr/>
          <a:lstStyle/>
          <a:p>
            <a:pPr marL="342900" indent="-342900"/>
            <a:r>
              <a:rPr lang="en-GB" altLang="en-US" dirty="0" smtClean="0"/>
              <a:t>PBL Scenario development</a:t>
            </a:r>
          </a:p>
        </p:txBody>
      </p:sp>
      <p:sp>
        <p:nvSpPr>
          <p:cNvPr id="32772" name="Content Placeholder 5"/>
          <p:cNvSpPr>
            <a:spLocks noGrp="1"/>
          </p:cNvSpPr>
          <p:nvPr>
            <p:ph sz="half" idx="2"/>
          </p:nvPr>
        </p:nvSpPr>
        <p:spPr>
          <a:xfrm>
            <a:off x="215939" y="2225843"/>
            <a:ext cx="4765135" cy="3565358"/>
          </a:xfrm>
        </p:spPr>
        <p:txBody>
          <a:bodyPr>
            <a:normAutofit/>
          </a:bodyPr>
          <a:lstStyle/>
          <a:p>
            <a:r>
              <a:rPr lang="en-US" altLang="en-US" sz="2400" dirty="0" smtClean="0"/>
              <a:t>Recruit industry partners</a:t>
            </a:r>
          </a:p>
          <a:p>
            <a:r>
              <a:rPr lang="en-US" altLang="en-US" sz="2400" dirty="0" smtClean="0"/>
              <a:t>Workshop to elicit knowledge for scenario</a:t>
            </a:r>
          </a:p>
          <a:p>
            <a:r>
              <a:rPr lang="en-US" altLang="en-US" sz="2400" dirty="0" smtClean="0"/>
              <a:t>Create paper scenario, facilitator guide + resources.</a:t>
            </a:r>
          </a:p>
          <a:p>
            <a:r>
              <a:rPr lang="en-US" altLang="en-US" sz="2400" dirty="0" smtClean="0"/>
              <a:t>Students develop scripts, video &amp; TEL resources.</a:t>
            </a:r>
          </a:p>
          <a:p>
            <a:r>
              <a:rPr lang="en-US" altLang="en-US" sz="2400" dirty="0" smtClean="0"/>
              <a:t>Guided by TEL developer</a:t>
            </a:r>
          </a:p>
        </p:txBody>
      </p:sp>
      <p:sp>
        <p:nvSpPr>
          <p:cNvPr id="3277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Arial" panose="020B060402020202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Arial" panose="020B060402020202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9pPr>
          </a:lstStyle>
          <a:p>
            <a:pPr>
              <a:spcBef>
                <a:spcPct val="0"/>
              </a:spcBef>
              <a:buClrTx/>
              <a:buSzTx/>
              <a:buFontTx/>
              <a:buNone/>
            </a:pPr>
            <a:fld id="{4723BAC7-96DB-4A72-87DE-9CA75C80C04A}" type="slidenum">
              <a:rPr lang="en-GB" altLang="en-US" sz="1400">
                <a:cs typeface="Times New Roman" panose="02020603050405020304" pitchFamily="18" charset="0"/>
              </a:rPr>
              <a:pPr>
                <a:spcBef>
                  <a:spcPct val="0"/>
                </a:spcBef>
                <a:buClrTx/>
                <a:buSzTx/>
                <a:buFontTx/>
                <a:buNone/>
              </a:pPr>
              <a:t>10</a:t>
            </a:fld>
            <a:endParaRPr lang="en-GB" altLang="en-US" sz="1400">
              <a:cs typeface="Times New Roman" panose="02020603050405020304" pitchFamily="18" charset="0"/>
            </a:endParaRPr>
          </a:p>
        </p:txBody>
      </p:sp>
      <p:pic>
        <p:nvPicPr>
          <p:cNvPr id="11266" name="Picture 2" descr="Knowledge Exchange with S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738" y="2370221"/>
            <a:ext cx="5443772" cy="4090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344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Examples</a:t>
            </a:r>
            <a:endParaRPr lang="en-GB" dirty="0"/>
          </a:p>
        </p:txBody>
      </p:sp>
      <p:pic>
        <p:nvPicPr>
          <p:cNvPr id="6" name="Picture 5"/>
          <p:cNvPicPr>
            <a:picLocks noChangeAspect="1"/>
          </p:cNvPicPr>
          <p:nvPr/>
        </p:nvPicPr>
        <p:blipFill>
          <a:blip r:embed="rId2"/>
          <a:stretch>
            <a:fillRect/>
          </a:stretch>
        </p:blipFill>
        <p:spPr>
          <a:xfrm>
            <a:off x="2264229" y="1926479"/>
            <a:ext cx="7532816" cy="4242767"/>
          </a:xfrm>
          <a:prstGeom prst="rect">
            <a:avLst/>
          </a:prstGeom>
        </p:spPr>
      </p:pic>
      <p:sp>
        <p:nvSpPr>
          <p:cNvPr id="3" name="Content Placeholder 2"/>
          <p:cNvSpPr>
            <a:spLocks noGrp="1"/>
          </p:cNvSpPr>
          <p:nvPr>
            <p:ph idx="1"/>
          </p:nvPr>
        </p:nvSpPr>
        <p:spPr>
          <a:xfrm>
            <a:off x="4130383" y="1025700"/>
            <a:ext cx="4621731" cy="654932"/>
          </a:xfrm>
        </p:spPr>
        <p:txBody>
          <a:bodyPr>
            <a:normAutofit/>
          </a:bodyPr>
          <a:lstStyle/>
          <a:p>
            <a:pPr marL="0" indent="0">
              <a:buNone/>
            </a:pPr>
            <a:r>
              <a:rPr lang="en-GB" sz="2400" b="1" dirty="0" smtClean="0">
                <a:hlinkClick r:id="rId3"/>
              </a:rPr>
              <a:t>www.cske.org.uk</a:t>
            </a:r>
            <a:r>
              <a:rPr lang="en-GB" sz="2400" b="1" dirty="0" smtClean="0"/>
              <a:t> </a:t>
            </a:r>
            <a:endParaRPr lang="en-GB" sz="2400" b="1" dirty="0"/>
          </a:p>
        </p:txBody>
      </p:sp>
    </p:spTree>
    <p:extLst>
      <p:ext uri="{BB962C8B-B14F-4D97-AF65-F5344CB8AC3E}">
        <p14:creationId xmlns:p14="http://schemas.microsoft.com/office/powerpoint/2010/main" val="10417025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19443" y="1436914"/>
            <a:ext cx="8815598" cy="5421086"/>
          </a:xfrm>
          <a:prstGeom prst="rect">
            <a:avLst/>
          </a:prstGeom>
        </p:spPr>
      </p:pic>
      <p:sp>
        <p:nvSpPr>
          <p:cNvPr id="2" name="TextBox 1"/>
          <p:cNvSpPr txBox="1"/>
          <p:nvPr/>
        </p:nvSpPr>
        <p:spPr>
          <a:xfrm>
            <a:off x="0" y="787301"/>
            <a:ext cx="4300151" cy="2954655"/>
          </a:xfrm>
          <a:prstGeom prst="rect">
            <a:avLst/>
          </a:prstGeom>
          <a:noFill/>
        </p:spPr>
        <p:txBody>
          <a:bodyPr wrap="square" rtlCol="0">
            <a:spAutoFit/>
          </a:bodyPr>
          <a:lstStyle/>
          <a:p>
            <a:r>
              <a:rPr lang="en-GB" sz="3600" dirty="0" smtClean="0"/>
              <a:t>The CSKE Model:</a:t>
            </a:r>
          </a:p>
          <a:p>
            <a:endParaRPr lang="en-GB" sz="3600" dirty="0" smtClean="0"/>
          </a:p>
          <a:p>
            <a:endParaRPr lang="en-GB" dirty="0"/>
          </a:p>
          <a:p>
            <a:pPr marL="457200" indent="-457200">
              <a:buFont typeface="Arial" panose="020B0604020202020204" pitchFamily="34" charset="0"/>
              <a:buChar char="•"/>
            </a:pPr>
            <a:r>
              <a:rPr lang="en-GB" sz="3200" dirty="0" smtClean="0"/>
              <a:t>Employers, </a:t>
            </a:r>
          </a:p>
          <a:p>
            <a:pPr marL="457200" indent="-457200">
              <a:buFont typeface="Arial" panose="020B0604020202020204" pitchFamily="34" charset="0"/>
              <a:buChar char="•"/>
            </a:pPr>
            <a:r>
              <a:rPr lang="en-GB" sz="3200" dirty="0" smtClean="0"/>
              <a:t>Integrating PBL </a:t>
            </a:r>
          </a:p>
          <a:p>
            <a:pPr marL="457200" indent="-457200">
              <a:buFont typeface="Arial" panose="020B0604020202020204" pitchFamily="34" charset="0"/>
              <a:buChar char="•"/>
            </a:pPr>
            <a:r>
              <a:rPr lang="en-GB" sz="3200" dirty="0" smtClean="0"/>
              <a:t>and Placements</a:t>
            </a:r>
            <a:endParaRPr lang="en-GB" sz="3200" dirty="0"/>
          </a:p>
        </p:txBody>
      </p:sp>
    </p:spTree>
    <p:extLst>
      <p:ext uri="{BB962C8B-B14F-4D97-AF65-F5344CB8AC3E}">
        <p14:creationId xmlns:p14="http://schemas.microsoft.com/office/powerpoint/2010/main" val="11057949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154954" y="837744"/>
            <a:ext cx="8761413" cy="706964"/>
          </a:xfrm>
        </p:spPr>
        <p:txBody>
          <a:bodyPr/>
          <a:lstStyle/>
          <a:p>
            <a:pPr marL="342900" indent="-342900"/>
            <a:r>
              <a:rPr lang="en-GB" altLang="en-US" sz="4000" dirty="0" smtClean="0"/>
              <a:t>Knowledge Transfer Model</a:t>
            </a:r>
            <a:endParaRPr lang="en-GB" altLang="en-US" sz="4000" dirty="0"/>
          </a:p>
        </p:txBody>
      </p:sp>
      <p:sp>
        <p:nvSpPr>
          <p:cNvPr id="6" name="Content Placeholder 5"/>
          <p:cNvSpPr>
            <a:spLocks noGrp="1"/>
          </p:cNvSpPr>
          <p:nvPr>
            <p:ph sz="half" idx="2"/>
          </p:nvPr>
        </p:nvSpPr>
        <p:spPr>
          <a:xfrm>
            <a:off x="662742" y="2579597"/>
            <a:ext cx="9253625" cy="3315172"/>
          </a:xfrm>
        </p:spPr>
        <p:txBody>
          <a:bodyPr>
            <a:normAutofit/>
          </a:bodyPr>
          <a:lstStyle/>
          <a:p>
            <a:pPr>
              <a:buFont typeface="Wingdings" charset="0"/>
              <a:buChar char="n"/>
              <a:defRPr/>
            </a:pPr>
            <a:r>
              <a:rPr lang="en-US" sz="2800" dirty="0" smtClean="0">
                <a:ea typeface="ＭＳ Ｐゴシック" charset="0"/>
              </a:rPr>
              <a:t>Recruit SMEs </a:t>
            </a:r>
          </a:p>
          <a:p>
            <a:pPr>
              <a:buFont typeface="Wingdings" charset="0"/>
              <a:buChar char="n"/>
              <a:defRPr/>
            </a:pPr>
            <a:r>
              <a:rPr lang="en-US" sz="2800" dirty="0" smtClean="0">
                <a:ea typeface="ＭＳ Ｐゴシック" charset="0"/>
              </a:rPr>
              <a:t>Initial visit to scope the work (student/ Academic/ Project Manager)</a:t>
            </a:r>
          </a:p>
          <a:p>
            <a:pPr>
              <a:buFont typeface="Wingdings" charset="0"/>
              <a:buChar char="n"/>
              <a:defRPr/>
            </a:pPr>
            <a:r>
              <a:rPr lang="en-US" sz="2800" dirty="0" smtClean="0">
                <a:ea typeface="ＭＳ Ｐゴシック" charset="0"/>
              </a:rPr>
              <a:t>Project overview + contract</a:t>
            </a:r>
          </a:p>
          <a:p>
            <a:pPr>
              <a:buFont typeface="Wingdings" charset="0"/>
              <a:buChar char="n"/>
              <a:defRPr/>
            </a:pPr>
            <a:r>
              <a:rPr lang="en-US" sz="2800" dirty="0" smtClean="0">
                <a:ea typeface="ＭＳ Ｐゴシック" charset="0"/>
              </a:rPr>
              <a:t>2 x Students </a:t>
            </a:r>
            <a:r>
              <a:rPr lang="en-US" sz="2800" dirty="0">
                <a:ea typeface="ＭＳ Ｐゴシック" charset="0"/>
              </a:rPr>
              <a:t>1</a:t>
            </a:r>
            <a:r>
              <a:rPr lang="en-US" sz="2800" dirty="0" smtClean="0">
                <a:ea typeface="ＭＳ Ｐゴシック" charset="0"/>
              </a:rPr>
              <a:t>0 days placement </a:t>
            </a:r>
          </a:p>
          <a:p>
            <a:pPr>
              <a:buFont typeface="Wingdings" charset="0"/>
              <a:buChar char="n"/>
              <a:defRPr/>
            </a:pPr>
            <a:r>
              <a:rPr lang="en-US" sz="2800" dirty="0" smtClean="0">
                <a:ea typeface="ＭＳ Ｐゴシック" charset="0"/>
              </a:rPr>
              <a:t>Deliverables - handover</a:t>
            </a:r>
          </a:p>
          <a:p>
            <a:pPr>
              <a:buFont typeface="Wingdings" charset="0"/>
              <a:buChar char="n"/>
              <a:defRPr/>
            </a:pPr>
            <a:endParaRPr lang="en-US" sz="2800" dirty="0" smtClean="0">
              <a:ea typeface="ＭＳ Ｐゴシック" charset="0"/>
            </a:endParaRPr>
          </a:p>
          <a:p>
            <a:pPr>
              <a:buFont typeface="Wingdings" charset="0"/>
              <a:buChar char="n"/>
              <a:defRPr/>
            </a:pPr>
            <a:endParaRPr lang="en-US" sz="2400" dirty="0" smtClean="0"/>
          </a:p>
          <a:p>
            <a:pPr marL="342900" lvl="1" indent="-342900">
              <a:buClr>
                <a:schemeClr val="folHlink"/>
              </a:buClr>
              <a:buSzPct val="60000"/>
              <a:buFont typeface="Wingdings" charset="0"/>
              <a:buChar char="n"/>
              <a:defRPr/>
            </a:pPr>
            <a:endParaRPr lang="en-US" sz="2400" dirty="0"/>
          </a:p>
          <a:p>
            <a:pPr>
              <a:buFont typeface="Wingdings" charset="0"/>
              <a:buChar char="n"/>
              <a:defRPr/>
            </a:pPr>
            <a:endParaRPr lang="en-US" sz="2800" dirty="0">
              <a:ea typeface="ＭＳ Ｐゴシック" charset="0"/>
            </a:endParaRPr>
          </a:p>
        </p:txBody>
      </p:sp>
      <p:sp>
        <p:nvSpPr>
          <p:cNvPr id="3482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Arial" panose="020B060402020202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Arial" panose="020B060402020202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9pPr>
          </a:lstStyle>
          <a:p>
            <a:pPr>
              <a:spcBef>
                <a:spcPct val="0"/>
              </a:spcBef>
              <a:buClrTx/>
              <a:buSzTx/>
              <a:buFontTx/>
              <a:buNone/>
            </a:pPr>
            <a:fld id="{67F4FEDA-210C-4AEA-84C3-66D1548815FD}" type="slidenum">
              <a:rPr lang="en-GB" altLang="en-US" sz="1400">
                <a:cs typeface="Times New Roman" panose="02020603050405020304" pitchFamily="18" charset="0"/>
              </a:rPr>
              <a:pPr>
                <a:spcBef>
                  <a:spcPct val="0"/>
                </a:spcBef>
                <a:buClrTx/>
                <a:buSzTx/>
                <a:buFontTx/>
                <a:buNone/>
              </a:pPr>
              <a:t>13</a:t>
            </a:fld>
            <a:endParaRPr lang="en-GB" altLang="en-US" sz="1400">
              <a:cs typeface="Times New Roman" panose="02020603050405020304" pitchFamily="18" charset="0"/>
            </a:endParaRPr>
          </a:p>
        </p:txBody>
      </p:sp>
    </p:spTree>
    <p:extLst>
      <p:ext uri="{BB962C8B-B14F-4D97-AF65-F5344CB8AC3E}">
        <p14:creationId xmlns:p14="http://schemas.microsoft.com/office/powerpoint/2010/main" val="2135810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717636"/>
            <a:ext cx="8761413" cy="706964"/>
          </a:xfrm>
        </p:spPr>
        <p:txBody>
          <a:bodyPr/>
          <a:lstStyle/>
          <a:p>
            <a:r>
              <a:rPr lang="en-GB" dirty="0" smtClean="0"/>
              <a:t>E.g. Lancaster based SME </a:t>
            </a:r>
            <a:endParaRPr lang="en-GB" dirty="0"/>
          </a:p>
        </p:txBody>
      </p:sp>
      <p:sp>
        <p:nvSpPr>
          <p:cNvPr id="3" name="Content Placeholder 2"/>
          <p:cNvSpPr>
            <a:spLocks noGrp="1"/>
          </p:cNvSpPr>
          <p:nvPr>
            <p:ph sz="half" idx="1"/>
          </p:nvPr>
        </p:nvSpPr>
        <p:spPr>
          <a:xfrm>
            <a:off x="329184" y="2603500"/>
            <a:ext cx="5650928" cy="3416301"/>
          </a:xfrm>
        </p:spPr>
        <p:txBody>
          <a:bodyPr>
            <a:normAutofit/>
          </a:bodyPr>
          <a:lstStyle/>
          <a:p>
            <a:r>
              <a:rPr lang="en-GB" sz="2400" dirty="0" smtClean="0"/>
              <a:t>XXX train </a:t>
            </a:r>
            <a:r>
              <a:rPr lang="en-GB" sz="2400" dirty="0"/>
              <a:t>teachers to deliver literacy teaching using phonics.  The company has expanded rapidly over the last 18 months, now delivering in 17 states within Nigeria together with numerous other African states and India</a:t>
            </a:r>
          </a:p>
        </p:txBody>
      </p:sp>
      <p:sp>
        <p:nvSpPr>
          <p:cNvPr id="4" name="Content Placeholder 3"/>
          <p:cNvSpPr>
            <a:spLocks noGrp="1"/>
          </p:cNvSpPr>
          <p:nvPr>
            <p:ph sz="half" idx="2"/>
          </p:nvPr>
        </p:nvSpPr>
        <p:spPr/>
        <p:txBody>
          <a:bodyPr>
            <a:normAutofit/>
          </a:bodyPr>
          <a:lstStyle/>
          <a:p>
            <a:r>
              <a:rPr lang="en-GB" sz="2400" dirty="0" smtClean="0"/>
              <a:t>Share data in Dropbox</a:t>
            </a:r>
          </a:p>
          <a:p>
            <a:r>
              <a:rPr lang="en-GB" sz="2400" dirty="0" smtClean="0"/>
              <a:t>No policies/ security controls</a:t>
            </a:r>
          </a:p>
          <a:p>
            <a:r>
              <a:rPr lang="en-GB" sz="2400" dirty="0" smtClean="0"/>
              <a:t>Laptops/ mobiles/ tablets</a:t>
            </a:r>
          </a:p>
          <a:p>
            <a:r>
              <a:rPr lang="en-GB" sz="2400" dirty="0" smtClean="0"/>
              <a:t>Risk assessment required</a:t>
            </a:r>
          </a:p>
          <a:p>
            <a:r>
              <a:rPr lang="en-GB" sz="2400" dirty="0" smtClean="0"/>
              <a:t>Recommendations</a:t>
            </a:r>
            <a:endParaRPr lang="en-GB" sz="2400" dirty="0"/>
          </a:p>
        </p:txBody>
      </p:sp>
    </p:spTree>
    <p:extLst>
      <p:ext uri="{BB962C8B-B14F-4D97-AF65-F5344CB8AC3E}">
        <p14:creationId xmlns:p14="http://schemas.microsoft.com/office/powerpoint/2010/main" val="19908870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154954" y="709934"/>
            <a:ext cx="8761413" cy="706964"/>
          </a:xfrm>
        </p:spPr>
        <p:txBody>
          <a:bodyPr/>
          <a:lstStyle/>
          <a:p>
            <a:pPr marL="342900" indent="-342900"/>
            <a:r>
              <a:rPr lang="en-GB" altLang="en-US" dirty="0" smtClean="0"/>
              <a:t>MOOC</a:t>
            </a:r>
          </a:p>
        </p:txBody>
      </p:sp>
      <p:sp>
        <p:nvSpPr>
          <p:cNvPr id="36868" name="Content Placeholder 5"/>
          <p:cNvSpPr>
            <a:spLocks noGrp="1"/>
          </p:cNvSpPr>
          <p:nvPr>
            <p:ph sz="half" idx="2"/>
          </p:nvPr>
        </p:nvSpPr>
        <p:spPr>
          <a:xfrm>
            <a:off x="686048" y="2310892"/>
            <a:ext cx="10329536" cy="3416300"/>
          </a:xfrm>
        </p:spPr>
        <p:txBody>
          <a:bodyPr>
            <a:normAutofit/>
          </a:bodyPr>
          <a:lstStyle/>
          <a:p>
            <a:r>
              <a:rPr lang="en-US" altLang="en-US" sz="2800" dirty="0" smtClean="0"/>
              <a:t>Originally an alternative to PBL scenarios,</a:t>
            </a:r>
          </a:p>
          <a:p>
            <a:r>
              <a:rPr lang="en-US" altLang="en-US" sz="2800" dirty="0" smtClean="0"/>
              <a:t>Pedagogy of MOOCs…</a:t>
            </a:r>
          </a:p>
          <a:p>
            <a:pPr lvl="1"/>
            <a:r>
              <a:rPr lang="en-US" altLang="en-US" sz="2200" dirty="0" smtClean="0"/>
              <a:t>Transmission model</a:t>
            </a:r>
          </a:p>
          <a:p>
            <a:pPr lvl="1"/>
            <a:r>
              <a:rPr lang="en-US" altLang="en-US" sz="2200" dirty="0" smtClean="0"/>
              <a:t>Individual</a:t>
            </a:r>
          </a:p>
          <a:p>
            <a:pPr lvl="1"/>
            <a:r>
              <a:rPr lang="en-US" altLang="en-US" sz="2200" dirty="0" smtClean="0"/>
              <a:t>MCQ assessment</a:t>
            </a:r>
          </a:p>
          <a:p>
            <a:pPr lvl="1"/>
            <a:r>
              <a:rPr lang="en-US" altLang="en-US" sz="2200" dirty="0" smtClean="0"/>
              <a:t>Not messy, collaborative, or alternative solutions</a:t>
            </a:r>
          </a:p>
          <a:p>
            <a:r>
              <a:rPr lang="en-US" altLang="en-US" sz="2400" dirty="0" smtClean="0"/>
              <a:t>PBL &amp; MOOC don’t mix</a:t>
            </a:r>
          </a:p>
          <a:p>
            <a:pPr lvl="1"/>
            <a:endParaRPr lang="en-US" altLang="en-US" sz="2400" dirty="0" smtClean="0"/>
          </a:p>
          <a:p>
            <a:endParaRPr lang="en-US" altLang="en-US" sz="2800" dirty="0" smtClean="0"/>
          </a:p>
        </p:txBody>
      </p:sp>
      <p:sp>
        <p:nvSpPr>
          <p:cNvPr id="3686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Arial" panose="020B060402020202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Arial" panose="020B060402020202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9pPr>
          </a:lstStyle>
          <a:p>
            <a:pPr>
              <a:spcBef>
                <a:spcPct val="0"/>
              </a:spcBef>
              <a:buClrTx/>
              <a:buSzTx/>
              <a:buFontTx/>
              <a:buNone/>
            </a:pPr>
            <a:fld id="{868B3732-F88C-42DD-B4BA-D8763F609950}" type="slidenum">
              <a:rPr lang="en-GB" altLang="en-US" sz="1400">
                <a:cs typeface="Times New Roman" panose="02020603050405020304" pitchFamily="18" charset="0"/>
              </a:rPr>
              <a:pPr>
                <a:spcBef>
                  <a:spcPct val="0"/>
                </a:spcBef>
                <a:buClrTx/>
                <a:buSzTx/>
                <a:buFontTx/>
                <a:buNone/>
              </a:pPr>
              <a:t>15</a:t>
            </a:fld>
            <a:endParaRPr lang="en-GB" altLang="en-US" sz="1400">
              <a:cs typeface="Times New Roman" panose="02020603050405020304" pitchFamily="18" charset="0"/>
            </a:endParaRPr>
          </a:p>
        </p:txBody>
      </p:sp>
    </p:spTree>
    <p:extLst>
      <p:ext uri="{BB962C8B-B14F-4D97-AF65-F5344CB8AC3E}">
        <p14:creationId xmlns:p14="http://schemas.microsoft.com/office/powerpoint/2010/main" val="3700566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973138"/>
            <a:ext cx="8761413" cy="708025"/>
          </a:xfrm>
        </p:spPr>
        <p:txBody>
          <a:bodyPr/>
          <a:lstStyle/>
          <a:p>
            <a:r>
              <a:rPr lang="en-GB" b="1" dirty="0" smtClean="0"/>
              <a:t>Staff and Employability</a:t>
            </a:r>
            <a:endParaRPr lang="en-GB" b="1" dirty="0"/>
          </a:p>
        </p:txBody>
      </p:sp>
      <p:pic>
        <p:nvPicPr>
          <p:cNvPr id="1026" name="Picture 2" descr="http://www.rivertea.com/blog/wp-content/uploads/2014/01/confident-chi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821424" y="301903"/>
            <a:ext cx="4992624" cy="6617196"/>
          </a:xfrm>
          <a:prstGeom prst="rect">
            <a:avLst/>
          </a:prstGeom>
          <a:noFill/>
        </p:spPr>
        <p:txBody>
          <a:bodyPr wrap="square" rtlCol="0">
            <a:spAutoFit/>
          </a:bodyPr>
          <a:lstStyle/>
          <a:p>
            <a:r>
              <a:rPr lang="en-US" altLang="en-US" sz="3600" dirty="0"/>
              <a:t>Lessons learned </a:t>
            </a:r>
            <a:br>
              <a:rPr lang="en-US" altLang="en-US" sz="3600" dirty="0"/>
            </a:br>
            <a:r>
              <a:rPr lang="en-US" altLang="en-US" sz="3600" dirty="0"/>
              <a:t>and future potential</a:t>
            </a:r>
            <a:endParaRPr lang="en-GB" sz="3200" b="1" dirty="0" smtClean="0"/>
          </a:p>
          <a:p>
            <a:endParaRPr lang="en-GB" sz="3200" b="1" dirty="0"/>
          </a:p>
          <a:p>
            <a:r>
              <a:rPr lang="en-GB" sz="3200" b="1" dirty="0" smtClean="0"/>
              <a:t>		</a:t>
            </a:r>
          </a:p>
          <a:p>
            <a:r>
              <a:rPr lang="en-GB" sz="3200" b="1" dirty="0" smtClean="0"/>
              <a:t>Students’ confidence:</a:t>
            </a:r>
          </a:p>
          <a:p>
            <a:pPr marL="514350" indent="-514350">
              <a:buFont typeface="+mj-lt"/>
              <a:buAutoNum type="arabicPeriod"/>
            </a:pPr>
            <a:r>
              <a:rPr lang="en-GB" sz="3200" b="1" dirty="0" smtClean="0"/>
              <a:t>Professionalism</a:t>
            </a:r>
          </a:p>
          <a:p>
            <a:pPr marL="514350" indent="-514350">
              <a:buFont typeface="+mj-lt"/>
              <a:buAutoNum type="arabicPeriod"/>
            </a:pPr>
            <a:r>
              <a:rPr lang="en-GB" sz="3200" b="1" dirty="0" smtClean="0"/>
              <a:t>Learning skills/ knowledge</a:t>
            </a:r>
          </a:p>
          <a:p>
            <a:pPr marL="514350" indent="-514350">
              <a:buFont typeface="+mj-lt"/>
              <a:buAutoNum type="arabicPeriod"/>
            </a:pPr>
            <a:r>
              <a:rPr lang="en-GB" sz="3200" b="1" dirty="0" smtClean="0"/>
              <a:t>Creativity</a:t>
            </a:r>
          </a:p>
          <a:p>
            <a:pPr marL="514350" indent="-514350">
              <a:buFont typeface="+mj-lt"/>
              <a:buAutoNum type="arabicPeriod"/>
            </a:pPr>
            <a:r>
              <a:rPr lang="en-GB" sz="3200" b="1" dirty="0" smtClean="0"/>
              <a:t>Reliability</a:t>
            </a:r>
          </a:p>
          <a:p>
            <a:pPr marL="514350" indent="-514350">
              <a:buFont typeface="+mj-lt"/>
              <a:buAutoNum type="arabicPeriod"/>
            </a:pPr>
            <a:r>
              <a:rPr lang="en-GB" sz="3200" b="1" dirty="0" smtClean="0"/>
              <a:t>Ownership</a:t>
            </a:r>
          </a:p>
          <a:p>
            <a:endParaRPr lang="en-GB" sz="3200" b="1" dirty="0" smtClean="0"/>
          </a:p>
          <a:p>
            <a:r>
              <a:rPr lang="en-GB" sz="3200" b="1" dirty="0" smtClean="0"/>
              <a:t>..and value as partners</a:t>
            </a:r>
          </a:p>
        </p:txBody>
      </p:sp>
    </p:spTree>
    <p:extLst>
      <p:ext uri="{BB962C8B-B14F-4D97-AF65-F5344CB8AC3E}">
        <p14:creationId xmlns:p14="http://schemas.microsoft.com/office/powerpoint/2010/main" val="34644600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p:spPr>
      </p:pic>
    </p:spTree>
    <p:extLst>
      <p:ext uri="{BB962C8B-B14F-4D97-AF65-F5344CB8AC3E}">
        <p14:creationId xmlns:p14="http://schemas.microsoft.com/office/powerpoint/2010/main" val="267098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154954" y="539995"/>
            <a:ext cx="8761413" cy="1137154"/>
          </a:xfrm>
        </p:spPr>
        <p:txBody>
          <a:bodyPr/>
          <a:lstStyle/>
          <a:p>
            <a:r>
              <a:rPr lang="en-US" altLang="en-US" dirty="0" smtClean="0"/>
              <a:t>Successes</a:t>
            </a:r>
          </a:p>
        </p:txBody>
      </p:sp>
      <p:sp>
        <p:nvSpPr>
          <p:cNvPr id="31747" name="Content Placeholder 2"/>
          <p:cNvSpPr>
            <a:spLocks noGrp="1"/>
          </p:cNvSpPr>
          <p:nvPr>
            <p:ph idx="1"/>
          </p:nvPr>
        </p:nvSpPr>
        <p:spPr>
          <a:xfrm>
            <a:off x="315338" y="2236813"/>
            <a:ext cx="5905847" cy="3951716"/>
          </a:xfrm>
        </p:spPr>
        <p:txBody>
          <a:bodyPr>
            <a:normAutofit fontScale="92500" lnSpcReduction="10000"/>
          </a:bodyPr>
          <a:lstStyle/>
          <a:p>
            <a:pPr lvl="1"/>
            <a:r>
              <a:rPr lang="en-GB" altLang="en-US" sz="2400" b="1" dirty="0" smtClean="0"/>
              <a:t>Effective collaboration across roles </a:t>
            </a:r>
            <a:r>
              <a:rPr lang="en-GB" altLang="en-US" sz="2400" dirty="0" smtClean="0"/>
              <a:t>(academics, technologists etc.)</a:t>
            </a:r>
          </a:p>
          <a:p>
            <a:pPr lvl="1"/>
            <a:r>
              <a:rPr lang="en-GB" altLang="en-US" sz="2400" b="1" dirty="0"/>
              <a:t>Increasing student engagement and involvement in curriculum development.</a:t>
            </a:r>
          </a:p>
          <a:p>
            <a:pPr lvl="1"/>
            <a:r>
              <a:rPr lang="en-GB" altLang="en-US" sz="2400" dirty="0" smtClean="0"/>
              <a:t>Curriculum </a:t>
            </a:r>
            <a:r>
              <a:rPr lang="en-GB" altLang="en-US" sz="2400" dirty="0"/>
              <a:t>model </a:t>
            </a:r>
            <a:r>
              <a:rPr lang="en-GB" altLang="en-US" sz="2400" b="1" dirty="0" smtClean="0"/>
              <a:t>encourages </a:t>
            </a:r>
            <a:r>
              <a:rPr lang="en-GB" altLang="en-US" sz="2400" b="1" dirty="0"/>
              <a:t>student exploration and creativity</a:t>
            </a:r>
            <a:r>
              <a:rPr lang="en-GB" altLang="en-US" sz="2400" dirty="0"/>
              <a:t>.</a:t>
            </a:r>
          </a:p>
          <a:p>
            <a:pPr lvl="1"/>
            <a:r>
              <a:rPr lang="en-GB" altLang="en-US" sz="2400" b="1" dirty="0" smtClean="0"/>
              <a:t>Flexible </a:t>
            </a:r>
            <a:r>
              <a:rPr lang="en-GB" altLang="en-US" sz="2400" b="1" dirty="0"/>
              <a:t>curriculum model </a:t>
            </a:r>
            <a:r>
              <a:rPr lang="en-GB" altLang="en-US" sz="2400" dirty="0"/>
              <a:t>so we can extend the application.</a:t>
            </a:r>
          </a:p>
          <a:p>
            <a:pPr lvl="2"/>
            <a:r>
              <a:rPr lang="en-GB" altLang="en-US" sz="2200" dirty="0" smtClean="0"/>
              <a:t>Cater for current and likely mobile environments.</a:t>
            </a:r>
          </a:p>
          <a:p>
            <a:endParaRPr lang="en-US" altLang="en-US" sz="2800" dirty="0"/>
          </a:p>
        </p:txBody>
      </p:sp>
      <p:sp>
        <p:nvSpPr>
          <p:cNvPr id="3174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Arial" panose="020B060402020202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Arial" panose="020B060402020202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9pPr>
          </a:lstStyle>
          <a:p>
            <a:pPr>
              <a:spcBef>
                <a:spcPct val="0"/>
              </a:spcBef>
              <a:buClrTx/>
              <a:buSzTx/>
              <a:buFontTx/>
              <a:buNone/>
            </a:pPr>
            <a:fld id="{AA5DA8BE-497F-4406-B9D7-8CB7B480F355}" type="slidenum">
              <a:rPr lang="en-GB" altLang="en-US" sz="1400">
                <a:cs typeface="Times New Roman" panose="02020603050405020304" pitchFamily="18" charset="0"/>
              </a:rPr>
              <a:pPr>
                <a:spcBef>
                  <a:spcPct val="0"/>
                </a:spcBef>
                <a:buClrTx/>
                <a:buSzTx/>
                <a:buFontTx/>
                <a:buNone/>
              </a:pPr>
              <a:t>18</a:t>
            </a:fld>
            <a:endParaRPr lang="en-GB" altLang="en-US" sz="140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351815" y="265719"/>
            <a:ext cx="5840186" cy="6592619"/>
          </a:xfrm>
          <a:prstGeom prst="rect">
            <a:avLst/>
          </a:prstGeom>
        </p:spPr>
      </p:pic>
    </p:spTree>
    <p:extLst>
      <p:ext uri="{BB962C8B-B14F-4D97-AF65-F5344CB8AC3E}">
        <p14:creationId xmlns:p14="http://schemas.microsoft.com/office/powerpoint/2010/main" val="1450164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644484"/>
            <a:ext cx="8761413" cy="706964"/>
          </a:xfrm>
        </p:spPr>
        <p:txBody>
          <a:bodyPr/>
          <a:lstStyle/>
          <a:p>
            <a:r>
              <a:rPr lang="en-GB" dirty="0" smtClean="0"/>
              <a:t>Difficulties: </a:t>
            </a:r>
            <a:br>
              <a:rPr lang="en-GB" dirty="0" smtClean="0"/>
            </a:br>
            <a:r>
              <a:rPr lang="en-GB" dirty="0" smtClean="0"/>
              <a:t>working </a:t>
            </a:r>
            <a:r>
              <a:rPr lang="en-GB" dirty="0"/>
              <a:t>with industry partners</a:t>
            </a:r>
          </a:p>
        </p:txBody>
      </p:sp>
      <p:sp>
        <p:nvSpPr>
          <p:cNvPr id="3" name="Content Placeholder 2"/>
          <p:cNvSpPr>
            <a:spLocks noGrp="1"/>
          </p:cNvSpPr>
          <p:nvPr>
            <p:ph idx="1"/>
          </p:nvPr>
        </p:nvSpPr>
        <p:spPr>
          <a:xfrm>
            <a:off x="508000" y="2211614"/>
            <a:ext cx="10508343" cy="3416300"/>
          </a:xfrm>
        </p:spPr>
        <p:txBody>
          <a:bodyPr>
            <a:noAutofit/>
          </a:bodyPr>
          <a:lstStyle/>
          <a:p>
            <a:r>
              <a:rPr lang="en-GB" sz="2400" dirty="0" smtClean="0"/>
              <a:t>Challenging in timescale</a:t>
            </a:r>
          </a:p>
          <a:p>
            <a:r>
              <a:rPr lang="en-GB" sz="2400" dirty="0" smtClean="0"/>
              <a:t>Knowledge </a:t>
            </a:r>
            <a:r>
              <a:rPr lang="en-GB" sz="2400" dirty="0"/>
              <a:t>elicitation was difficult, </a:t>
            </a:r>
            <a:endParaRPr lang="en-GB" sz="2400" dirty="0" smtClean="0"/>
          </a:p>
          <a:p>
            <a:pPr lvl="1"/>
            <a:r>
              <a:rPr lang="en-GB" sz="2000" dirty="0"/>
              <a:t>D</a:t>
            </a:r>
            <a:r>
              <a:rPr lang="en-GB" sz="2000" dirty="0" smtClean="0"/>
              <a:t>ifferent </a:t>
            </a:r>
            <a:r>
              <a:rPr lang="en-GB" sz="2000" dirty="0"/>
              <a:t>partner perspectives and </a:t>
            </a:r>
            <a:r>
              <a:rPr lang="en-GB" sz="2000" dirty="0" smtClean="0"/>
              <a:t>expectations</a:t>
            </a:r>
          </a:p>
          <a:p>
            <a:pPr lvl="1"/>
            <a:r>
              <a:rPr lang="en-GB" sz="2200" dirty="0" smtClean="0"/>
              <a:t>Differing </a:t>
            </a:r>
            <a:r>
              <a:rPr lang="en-GB" sz="2200" dirty="0"/>
              <a:t>levels of knowledge of the proposed cases </a:t>
            </a:r>
            <a:endParaRPr lang="en-GB" sz="2200" dirty="0" smtClean="0"/>
          </a:p>
          <a:p>
            <a:r>
              <a:rPr lang="en-GB" sz="2400" dirty="0"/>
              <a:t>S</a:t>
            </a:r>
            <a:r>
              <a:rPr lang="en-GB" sz="2400" dirty="0" smtClean="0"/>
              <a:t>ome scenarios not possible. </a:t>
            </a:r>
            <a:r>
              <a:rPr lang="en-GB" sz="2400" dirty="0"/>
              <a:t>Alternatives </a:t>
            </a:r>
            <a:r>
              <a:rPr lang="en-GB" sz="2400" dirty="0" smtClean="0"/>
              <a:t>created </a:t>
            </a:r>
            <a:r>
              <a:rPr lang="en-GB" sz="2400" dirty="0"/>
              <a:t>through follow-up meetings with partners.  </a:t>
            </a:r>
            <a:endParaRPr lang="en-GB" sz="2400" dirty="0" smtClean="0"/>
          </a:p>
          <a:p>
            <a:pPr lvl="1"/>
            <a:r>
              <a:rPr lang="en-GB" sz="2200" b="1" dirty="0" smtClean="0"/>
              <a:t>Lesson: </a:t>
            </a:r>
            <a:r>
              <a:rPr lang="en-GB" sz="2200" b="1" dirty="0"/>
              <a:t>Specify more fully in advance with partner and further discussion with prospective partners to clarify their expectations and assumptions</a:t>
            </a:r>
          </a:p>
          <a:p>
            <a:endParaRPr lang="en-GB" sz="2400" dirty="0"/>
          </a:p>
        </p:txBody>
      </p:sp>
      <p:pic>
        <p:nvPicPr>
          <p:cNvPr id="7" name="Picture 6"/>
          <p:cNvPicPr>
            <a:picLocks noChangeAspect="1"/>
          </p:cNvPicPr>
          <p:nvPr/>
        </p:nvPicPr>
        <p:blipFill>
          <a:blip r:embed="rId2"/>
          <a:stretch>
            <a:fillRect/>
          </a:stretch>
        </p:blipFill>
        <p:spPr>
          <a:xfrm>
            <a:off x="9735672" y="256494"/>
            <a:ext cx="2456328" cy="3531735"/>
          </a:xfrm>
          <a:prstGeom prst="rect">
            <a:avLst/>
          </a:prstGeom>
        </p:spPr>
      </p:pic>
    </p:spTree>
    <p:extLst>
      <p:ext uri="{BB962C8B-B14F-4D97-AF65-F5344CB8AC3E}">
        <p14:creationId xmlns:p14="http://schemas.microsoft.com/office/powerpoint/2010/main" val="28312896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384471" y="302583"/>
            <a:ext cx="5807529" cy="6555755"/>
          </a:xfrm>
          <a:prstGeom prst="rect">
            <a:avLst/>
          </a:prstGeom>
        </p:spPr>
      </p:pic>
      <p:sp>
        <p:nvSpPr>
          <p:cNvPr id="5" name="Title 4"/>
          <p:cNvSpPr>
            <a:spLocks noGrp="1"/>
          </p:cNvSpPr>
          <p:nvPr>
            <p:ph type="title"/>
          </p:nvPr>
        </p:nvSpPr>
        <p:spPr>
          <a:xfrm>
            <a:off x="933796" y="694231"/>
            <a:ext cx="8761413" cy="706964"/>
          </a:xfrm>
        </p:spPr>
        <p:txBody>
          <a:bodyPr/>
          <a:lstStyle/>
          <a:p>
            <a:r>
              <a:rPr lang="en-GB" b="1" dirty="0" smtClean="0"/>
              <a:t>Agenda</a:t>
            </a:r>
            <a:endParaRPr lang="en-GB" b="1" dirty="0"/>
          </a:p>
        </p:txBody>
      </p:sp>
      <p:sp>
        <p:nvSpPr>
          <p:cNvPr id="6" name="TextBox 5"/>
          <p:cNvSpPr txBox="1"/>
          <p:nvPr/>
        </p:nvSpPr>
        <p:spPr>
          <a:xfrm>
            <a:off x="458099" y="1962240"/>
            <a:ext cx="6203958" cy="3933384"/>
          </a:xfrm>
          <a:prstGeom prst="rect">
            <a:avLst/>
          </a:prstGeom>
          <a:noFill/>
        </p:spPr>
        <p:txBody>
          <a:bodyPr wrap="square" rtlCol="0">
            <a:spAutoFit/>
          </a:bodyPr>
          <a:lstStyle/>
          <a:p>
            <a:endParaRPr lang="en-GB" b="1" dirty="0"/>
          </a:p>
          <a:p>
            <a:pPr marL="457200" indent="-457200">
              <a:lnSpc>
                <a:spcPct val="120000"/>
              </a:lnSpc>
              <a:spcAft>
                <a:spcPts val="600"/>
              </a:spcAft>
              <a:buFont typeface="+mj-lt"/>
              <a:buAutoNum type="arabicPeriod"/>
            </a:pPr>
            <a:r>
              <a:rPr lang="en-GB" sz="2400" b="1" dirty="0" smtClean="0">
                <a:solidFill>
                  <a:schemeClr val="accent1"/>
                </a:solidFill>
              </a:rPr>
              <a:t>Context</a:t>
            </a:r>
          </a:p>
          <a:p>
            <a:pPr marL="457200" indent="-457200">
              <a:lnSpc>
                <a:spcPct val="120000"/>
              </a:lnSpc>
              <a:spcAft>
                <a:spcPts val="600"/>
              </a:spcAft>
              <a:buFont typeface="+mj-lt"/>
              <a:buAutoNum type="arabicPeriod"/>
            </a:pPr>
            <a:r>
              <a:rPr lang="en-GB" sz="2400" b="1" dirty="0" smtClean="0">
                <a:solidFill>
                  <a:schemeClr val="accent1"/>
                </a:solidFill>
              </a:rPr>
              <a:t>CSKE Aims</a:t>
            </a:r>
          </a:p>
          <a:p>
            <a:pPr marL="457200" indent="-457200">
              <a:lnSpc>
                <a:spcPct val="120000"/>
              </a:lnSpc>
              <a:spcAft>
                <a:spcPts val="600"/>
              </a:spcAft>
              <a:buFont typeface="+mj-lt"/>
              <a:buAutoNum type="arabicPeriod"/>
            </a:pPr>
            <a:r>
              <a:rPr lang="en-GB" sz="2400" b="1" dirty="0" smtClean="0">
                <a:solidFill>
                  <a:schemeClr val="accent1"/>
                </a:solidFill>
              </a:rPr>
              <a:t>PBL Scenarios</a:t>
            </a:r>
          </a:p>
          <a:p>
            <a:pPr marL="457200" indent="-457200">
              <a:lnSpc>
                <a:spcPct val="120000"/>
              </a:lnSpc>
              <a:spcAft>
                <a:spcPts val="600"/>
              </a:spcAft>
              <a:buFont typeface="+mj-lt"/>
              <a:buAutoNum type="arabicPeriod"/>
            </a:pPr>
            <a:r>
              <a:rPr lang="en-GB" sz="2400" b="1" dirty="0" smtClean="0">
                <a:solidFill>
                  <a:schemeClr val="accent1"/>
                </a:solidFill>
              </a:rPr>
              <a:t>Knowledge Exchange Placements</a:t>
            </a:r>
          </a:p>
          <a:p>
            <a:pPr marL="457200" indent="-457200">
              <a:lnSpc>
                <a:spcPct val="120000"/>
              </a:lnSpc>
              <a:spcAft>
                <a:spcPts val="600"/>
              </a:spcAft>
              <a:buFont typeface="+mj-lt"/>
              <a:buAutoNum type="arabicPeriod"/>
            </a:pPr>
            <a:r>
              <a:rPr lang="en-GB" sz="2400" b="1" dirty="0" smtClean="0">
                <a:solidFill>
                  <a:schemeClr val="accent1"/>
                </a:solidFill>
              </a:rPr>
              <a:t>Engaging with Employers</a:t>
            </a:r>
          </a:p>
          <a:p>
            <a:pPr marL="457200" indent="-457200">
              <a:lnSpc>
                <a:spcPct val="120000"/>
              </a:lnSpc>
              <a:spcAft>
                <a:spcPts val="600"/>
              </a:spcAft>
              <a:buFont typeface="+mj-lt"/>
              <a:buAutoNum type="arabicPeriod"/>
            </a:pPr>
            <a:r>
              <a:rPr lang="en-GB" sz="2400" b="1" dirty="0" smtClean="0">
                <a:solidFill>
                  <a:schemeClr val="accent1"/>
                </a:solidFill>
              </a:rPr>
              <a:t>PBL/ Consulting Model</a:t>
            </a:r>
          </a:p>
          <a:p>
            <a:pPr marL="457200" indent="-457200">
              <a:lnSpc>
                <a:spcPct val="120000"/>
              </a:lnSpc>
              <a:spcAft>
                <a:spcPts val="600"/>
              </a:spcAft>
              <a:buFont typeface="+mj-lt"/>
              <a:buAutoNum type="arabicPeriod"/>
            </a:pPr>
            <a:r>
              <a:rPr lang="en-GB" sz="2400" b="1" dirty="0" smtClean="0">
                <a:solidFill>
                  <a:schemeClr val="accent1"/>
                </a:solidFill>
              </a:rPr>
              <a:t>Lessons Learned</a:t>
            </a:r>
          </a:p>
        </p:txBody>
      </p:sp>
    </p:spTree>
    <p:extLst>
      <p:ext uri="{BB962C8B-B14F-4D97-AF65-F5344CB8AC3E}">
        <p14:creationId xmlns:p14="http://schemas.microsoft.com/office/powerpoint/2010/main" val="37888689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644484"/>
            <a:ext cx="8761413" cy="1074588"/>
          </a:xfrm>
        </p:spPr>
        <p:txBody>
          <a:bodyPr/>
          <a:lstStyle/>
          <a:p>
            <a:r>
              <a:rPr lang="en-GB" dirty="0" smtClean="0"/>
              <a:t>Difficulties: </a:t>
            </a:r>
            <a:br>
              <a:rPr lang="en-GB" dirty="0" smtClean="0"/>
            </a:br>
            <a:r>
              <a:rPr lang="en-GB" dirty="0" smtClean="0"/>
              <a:t>limited </a:t>
            </a:r>
            <a:r>
              <a:rPr lang="en-GB" dirty="0"/>
              <a:t>response from SMEs</a:t>
            </a:r>
          </a:p>
        </p:txBody>
      </p:sp>
      <p:sp>
        <p:nvSpPr>
          <p:cNvPr id="3" name="Content Placeholder 2"/>
          <p:cNvSpPr>
            <a:spLocks noGrp="1"/>
          </p:cNvSpPr>
          <p:nvPr>
            <p:ph idx="1"/>
          </p:nvPr>
        </p:nvSpPr>
        <p:spPr>
          <a:xfrm>
            <a:off x="632440" y="2574472"/>
            <a:ext cx="8825659" cy="3416300"/>
          </a:xfrm>
        </p:spPr>
        <p:txBody>
          <a:bodyPr>
            <a:normAutofit/>
          </a:bodyPr>
          <a:lstStyle/>
          <a:p>
            <a:r>
              <a:rPr lang="en-GB" sz="2400" dirty="0"/>
              <a:t>The response from SMEs </a:t>
            </a:r>
            <a:r>
              <a:rPr lang="en-GB" sz="2400" dirty="0" smtClean="0"/>
              <a:t>has </a:t>
            </a:r>
            <a:r>
              <a:rPr lang="en-GB" sz="2400" dirty="0"/>
              <a:t>not been as strong as we expected </a:t>
            </a:r>
            <a:endParaRPr lang="en-GB" sz="2400" dirty="0" smtClean="0"/>
          </a:p>
          <a:p>
            <a:pPr lvl="1"/>
            <a:r>
              <a:rPr lang="en-GB" sz="2200" dirty="0" smtClean="0"/>
              <a:t>seems </a:t>
            </a:r>
            <a:r>
              <a:rPr lang="en-GB" sz="2200" dirty="0"/>
              <a:t>to be due to the economic pressures they are facing and the complexity of the sector.</a:t>
            </a:r>
            <a:r>
              <a:rPr lang="en-GB" sz="2200" dirty="0" smtClean="0"/>
              <a:t> </a:t>
            </a:r>
          </a:p>
          <a:p>
            <a:endParaRPr lang="en-GB" sz="2400" dirty="0"/>
          </a:p>
          <a:p>
            <a:r>
              <a:rPr lang="en-GB" sz="2400" b="1" dirty="0" smtClean="0"/>
              <a:t>Lesson: </a:t>
            </a:r>
            <a:r>
              <a:rPr lang="en-GB" sz="2400" b="1" dirty="0"/>
              <a:t>Need to spend more time building relationships with SMEs in the next stages of the project</a:t>
            </a:r>
          </a:p>
          <a:p>
            <a:endParaRPr lang="en-GB" sz="2400" dirty="0"/>
          </a:p>
        </p:txBody>
      </p:sp>
      <p:pic>
        <p:nvPicPr>
          <p:cNvPr id="4" name="Picture 3"/>
          <p:cNvPicPr>
            <a:picLocks noChangeAspect="1"/>
          </p:cNvPicPr>
          <p:nvPr/>
        </p:nvPicPr>
        <p:blipFill>
          <a:blip r:embed="rId2"/>
          <a:stretch>
            <a:fillRect/>
          </a:stretch>
        </p:blipFill>
        <p:spPr>
          <a:xfrm>
            <a:off x="9325429" y="2269672"/>
            <a:ext cx="2743200" cy="2667000"/>
          </a:xfrm>
          <a:prstGeom prst="rect">
            <a:avLst/>
          </a:prstGeom>
        </p:spPr>
      </p:pic>
    </p:spTree>
    <p:extLst>
      <p:ext uri="{BB962C8B-B14F-4D97-AF65-F5344CB8AC3E}">
        <p14:creationId xmlns:p14="http://schemas.microsoft.com/office/powerpoint/2010/main" val="21986529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644484"/>
            <a:ext cx="8761413" cy="1074588"/>
          </a:xfrm>
        </p:spPr>
        <p:txBody>
          <a:bodyPr/>
          <a:lstStyle/>
          <a:p>
            <a:r>
              <a:rPr lang="en-GB" dirty="0" smtClean="0"/>
              <a:t>Difficulties: </a:t>
            </a:r>
            <a:br>
              <a:rPr lang="en-GB" dirty="0" smtClean="0"/>
            </a:br>
            <a:r>
              <a:rPr lang="en-GB" dirty="0"/>
              <a:t>Flexibility of PBL scenarios</a:t>
            </a:r>
          </a:p>
        </p:txBody>
      </p:sp>
      <p:sp>
        <p:nvSpPr>
          <p:cNvPr id="3" name="Content Placeholder 2"/>
          <p:cNvSpPr>
            <a:spLocks noGrp="1"/>
          </p:cNvSpPr>
          <p:nvPr>
            <p:ph idx="1"/>
          </p:nvPr>
        </p:nvSpPr>
        <p:spPr>
          <a:xfrm>
            <a:off x="167983" y="2327729"/>
            <a:ext cx="8825659" cy="3416300"/>
          </a:xfrm>
        </p:spPr>
        <p:txBody>
          <a:bodyPr>
            <a:normAutofit/>
          </a:bodyPr>
          <a:lstStyle/>
          <a:p>
            <a:r>
              <a:rPr lang="en-GB" sz="2400" dirty="0"/>
              <a:t>Draft PBL scenarios were not </a:t>
            </a:r>
            <a:r>
              <a:rPr lang="en-GB" sz="2400" dirty="0" smtClean="0"/>
              <a:t>in consistent </a:t>
            </a:r>
            <a:r>
              <a:rPr lang="en-GB" sz="2400" dirty="0"/>
              <a:t>format, reflecting the variety of situations and different partner </a:t>
            </a:r>
            <a:r>
              <a:rPr lang="en-GB" sz="2400" dirty="0" smtClean="0"/>
              <a:t>perspectives</a:t>
            </a:r>
            <a:endParaRPr lang="en-GB" sz="2400" dirty="0"/>
          </a:p>
          <a:p>
            <a:r>
              <a:rPr lang="en-GB" sz="2400" b="1" dirty="0" smtClean="0"/>
              <a:t>Lesson: </a:t>
            </a:r>
            <a:r>
              <a:rPr lang="en-GB" sz="2400" b="1" dirty="0"/>
              <a:t>A more detailed learning model had to be developed by the project team </a:t>
            </a:r>
            <a:endParaRPr lang="en-GB" sz="2400" b="1" dirty="0" smtClean="0"/>
          </a:p>
          <a:p>
            <a:pPr lvl="1"/>
            <a:r>
              <a:rPr lang="en-GB" sz="2200" b="1" dirty="0" smtClean="0"/>
              <a:t>now </a:t>
            </a:r>
            <a:r>
              <a:rPr lang="en-GB" sz="2200" b="1" dirty="0"/>
              <a:t>been applied to the PBL scenarios to ensure both consistency and flexibility</a:t>
            </a:r>
          </a:p>
          <a:p>
            <a:endParaRPr lang="en-GB" sz="2400" dirty="0"/>
          </a:p>
        </p:txBody>
      </p:sp>
      <p:pic>
        <p:nvPicPr>
          <p:cNvPr id="4" name="Picture 3"/>
          <p:cNvPicPr>
            <a:picLocks noChangeAspect="1"/>
          </p:cNvPicPr>
          <p:nvPr/>
        </p:nvPicPr>
        <p:blipFill>
          <a:blip r:embed="rId2"/>
          <a:stretch>
            <a:fillRect/>
          </a:stretch>
        </p:blipFill>
        <p:spPr>
          <a:xfrm>
            <a:off x="8926913" y="2902857"/>
            <a:ext cx="3265087" cy="2244748"/>
          </a:xfrm>
          <a:prstGeom prst="rect">
            <a:avLst/>
          </a:prstGeom>
        </p:spPr>
      </p:pic>
    </p:spTree>
    <p:extLst>
      <p:ext uri="{BB962C8B-B14F-4D97-AF65-F5344CB8AC3E}">
        <p14:creationId xmlns:p14="http://schemas.microsoft.com/office/powerpoint/2010/main" val="16490966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196518" y="766243"/>
            <a:ext cx="8761413" cy="706964"/>
          </a:xfrm>
        </p:spPr>
        <p:txBody>
          <a:bodyPr/>
          <a:lstStyle/>
          <a:p>
            <a:r>
              <a:rPr lang="en-US" altLang="en-US" dirty="0" smtClean="0"/>
              <a:t>Summary: How does it stack up?</a:t>
            </a:r>
          </a:p>
        </p:txBody>
      </p:sp>
      <p:sp>
        <p:nvSpPr>
          <p:cNvPr id="28675" name="Content Placeholder 2"/>
          <p:cNvSpPr>
            <a:spLocks noGrp="1"/>
          </p:cNvSpPr>
          <p:nvPr>
            <p:ph idx="1"/>
          </p:nvPr>
        </p:nvSpPr>
        <p:spPr>
          <a:xfrm>
            <a:off x="1196518" y="1844719"/>
            <a:ext cx="10545208" cy="4445432"/>
          </a:xfrm>
        </p:spPr>
        <p:txBody>
          <a:bodyPr/>
          <a:lstStyle/>
          <a:p>
            <a:pPr marL="0" indent="0">
              <a:buNone/>
            </a:pPr>
            <a:endParaRPr lang="en-GB" altLang="en-US" sz="2400" dirty="0"/>
          </a:p>
          <a:p>
            <a:pPr marL="0" indent="0">
              <a:buNone/>
            </a:pPr>
            <a:r>
              <a:rPr lang="en-GB" altLang="en-US" sz="2800" dirty="0"/>
              <a:t>Responds directly to the UK government</a:t>
            </a:r>
            <a:r>
              <a:rPr lang="ja-JP" altLang="en-GB" sz="2800" dirty="0"/>
              <a:t>’</a:t>
            </a:r>
            <a:r>
              <a:rPr lang="en-GB" altLang="ja-JP" sz="2800" dirty="0"/>
              <a:t>s National Cyber Strategy by:</a:t>
            </a:r>
          </a:p>
          <a:p>
            <a:r>
              <a:rPr lang="en-GB" altLang="en-US" sz="2400" dirty="0"/>
              <a:t>Creating widely available </a:t>
            </a:r>
            <a:r>
              <a:rPr lang="en-GB" altLang="en-US" sz="2400" b="1" dirty="0"/>
              <a:t>leading-edge educational resources </a:t>
            </a:r>
            <a:r>
              <a:rPr lang="en-GB" altLang="en-US" sz="2400" dirty="0"/>
              <a:t>for industry and </a:t>
            </a:r>
            <a:r>
              <a:rPr lang="en-GB" altLang="en-US" sz="2400" dirty="0" smtClean="0"/>
              <a:t>HE which </a:t>
            </a:r>
            <a:r>
              <a:rPr lang="en-GB" altLang="en-US" sz="2400" b="1" dirty="0" smtClean="0"/>
              <a:t>develop employability</a:t>
            </a:r>
          </a:p>
          <a:p>
            <a:r>
              <a:rPr lang="en-GB" altLang="en-US" sz="2400" dirty="0" smtClean="0"/>
              <a:t>Increasing </a:t>
            </a:r>
            <a:r>
              <a:rPr lang="en-GB" altLang="en-US" sz="2400" b="1" dirty="0"/>
              <a:t>SMEs</a:t>
            </a:r>
            <a:r>
              <a:rPr lang="ja-JP" altLang="en-GB" sz="2400" b="1" dirty="0"/>
              <a:t>’</a:t>
            </a:r>
            <a:r>
              <a:rPr lang="en-GB" altLang="ja-JP" sz="2400" b="1" dirty="0"/>
              <a:t> cybersecurity expertise</a:t>
            </a:r>
            <a:r>
              <a:rPr lang="en-GB" altLang="ja-JP" sz="2400" dirty="0"/>
              <a:t>.</a:t>
            </a:r>
          </a:p>
          <a:p>
            <a:r>
              <a:rPr lang="en-GB" altLang="en-US" sz="2400" dirty="0"/>
              <a:t>Increasing the </a:t>
            </a:r>
            <a:r>
              <a:rPr lang="en-GB" altLang="en-US" sz="2400" b="1" dirty="0"/>
              <a:t>supply and expertise of graduates</a:t>
            </a:r>
            <a:r>
              <a:rPr lang="en-GB" altLang="en-US" sz="2400" dirty="0"/>
              <a:t>.</a:t>
            </a:r>
          </a:p>
          <a:p>
            <a:r>
              <a:rPr lang="en-GB" altLang="en-US" sz="2400" dirty="0"/>
              <a:t>Maximising </a:t>
            </a:r>
            <a:r>
              <a:rPr lang="en-GB" altLang="en-US" sz="2400" b="1" dirty="0"/>
              <a:t>impact</a:t>
            </a:r>
            <a:r>
              <a:rPr lang="en-GB" altLang="en-US" sz="2400" dirty="0"/>
              <a:t> through active dissemination/ promotion</a:t>
            </a:r>
            <a:endParaRPr lang="en-US" altLang="en-US" sz="2400" dirty="0"/>
          </a:p>
        </p:txBody>
      </p:sp>
      <p:sp>
        <p:nvSpPr>
          <p:cNvPr id="2867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Arial" panose="020B060402020202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Arial" panose="020B060402020202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9pPr>
          </a:lstStyle>
          <a:p>
            <a:pPr>
              <a:spcBef>
                <a:spcPct val="0"/>
              </a:spcBef>
              <a:buClrTx/>
              <a:buSzTx/>
              <a:buFontTx/>
              <a:buNone/>
            </a:pPr>
            <a:fld id="{AB1C3315-84C4-4BCA-AE4D-7EABA8BF61A3}" type="slidenum">
              <a:rPr lang="en-GB" altLang="en-US" sz="1400">
                <a:cs typeface="Times New Roman" panose="02020603050405020304" pitchFamily="18" charset="0"/>
              </a:rPr>
              <a:pPr>
                <a:spcBef>
                  <a:spcPct val="0"/>
                </a:spcBef>
                <a:buClrTx/>
                <a:buSzTx/>
                <a:buFontTx/>
                <a:buNone/>
              </a:pPr>
              <a:t>22</a:t>
            </a:fld>
            <a:endParaRPr lang="en-GB" altLang="en-US" sz="1400">
              <a:cs typeface="Times New Roman" panose="02020603050405020304" pitchFamily="18" charset="0"/>
            </a:endParaRPr>
          </a:p>
        </p:txBody>
      </p:sp>
    </p:spTree>
    <p:extLst>
      <p:ext uri="{BB962C8B-B14F-4D97-AF65-F5344CB8AC3E}">
        <p14:creationId xmlns:p14="http://schemas.microsoft.com/office/powerpoint/2010/main" val="1209433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397" y="524822"/>
            <a:ext cx="5303400" cy="1238664"/>
          </a:xfrm>
        </p:spPr>
        <p:txBody>
          <a:bodyPr/>
          <a:lstStyle/>
          <a:p>
            <a:r>
              <a:rPr lang="en-GB" dirty="0" smtClean="0"/>
              <a:t>Questions, Comments, Insults?</a:t>
            </a:r>
            <a:endParaRPr lang="en-GB" dirty="0"/>
          </a:p>
        </p:txBody>
      </p:sp>
      <p:sp>
        <p:nvSpPr>
          <p:cNvPr id="3" name="Content Placeholder 2"/>
          <p:cNvSpPr>
            <a:spLocks noGrp="1"/>
          </p:cNvSpPr>
          <p:nvPr>
            <p:ph idx="1"/>
          </p:nvPr>
        </p:nvSpPr>
        <p:spPr>
          <a:xfrm>
            <a:off x="267715" y="2377163"/>
            <a:ext cx="5046669" cy="2212944"/>
          </a:xfrm>
        </p:spPr>
        <p:txBody>
          <a:bodyPr>
            <a:normAutofit/>
          </a:bodyPr>
          <a:lstStyle/>
          <a:p>
            <a:r>
              <a:rPr lang="en-GB" sz="2800" dirty="0" smtClean="0">
                <a:solidFill>
                  <a:schemeClr val="tx2"/>
                </a:solidFill>
              </a:rPr>
              <a:t>Dr Chris Beaumont</a:t>
            </a:r>
          </a:p>
          <a:p>
            <a:r>
              <a:rPr lang="en-GB" sz="2000" dirty="0" smtClean="0">
                <a:solidFill>
                  <a:schemeClr val="tx2"/>
                </a:solidFill>
              </a:rPr>
              <a:t>Chris.Beaumont@EdgeHill.ac.uk</a:t>
            </a:r>
          </a:p>
          <a:p>
            <a:endParaRPr lang="en-GB" sz="2800" dirty="0">
              <a:solidFill>
                <a:schemeClr val="tx2"/>
              </a:solidFill>
            </a:endParaRPr>
          </a:p>
          <a:p>
            <a:r>
              <a:rPr lang="en-GB" sz="2800" dirty="0" smtClean="0">
                <a:solidFill>
                  <a:schemeClr val="tx2"/>
                </a:solidFill>
              </a:rPr>
              <a:t>www.cske.org.uk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2797" y="262589"/>
            <a:ext cx="6019800" cy="4819650"/>
          </a:xfrm>
          <a:prstGeom prst="rect">
            <a:avLst/>
          </a:prstGeom>
          <a:effectLst>
            <a:softEdge rad="63500"/>
          </a:effectLst>
        </p:spPr>
      </p:pic>
      <p:sp>
        <p:nvSpPr>
          <p:cNvPr id="5" name="TextBox 4"/>
          <p:cNvSpPr txBox="1"/>
          <p:nvPr/>
        </p:nvSpPr>
        <p:spPr>
          <a:xfrm>
            <a:off x="6082797" y="5331653"/>
            <a:ext cx="4446383" cy="923330"/>
          </a:xfrm>
          <a:prstGeom prst="rect">
            <a:avLst/>
          </a:prstGeom>
          <a:noFill/>
        </p:spPr>
        <p:txBody>
          <a:bodyPr wrap="square" rtlCol="0">
            <a:spAutoFit/>
          </a:bodyPr>
          <a:lstStyle/>
          <a:p>
            <a:r>
              <a:rPr lang="en-GB" dirty="0" smtClean="0"/>
              <a:t>Michael Chapman, </a:t>
            </a:r>
            <a:r>
              <a:rPr lang="en-GB" dirty="0"/>
              <a:t>Jake </a:t>
            </a:r>
            <a:r>
              <a:rPr lang="en-GB" dirty="0" err="1"/>
              <a:t>Redfern</a:t>
            </a:r>
            <a:endParaRPr lang="en-GB" dirty="0"/>
          </a:p>
          <a:p>
            <a:r>
              <a:rPr lang="en-GB" dirty="0" smtClean="0"/>
              <a:t>Kenneth </a:t>
            </a:r>
            <a:r>
              <a:rPr lang="en-GB" dirty="0" err="1" smtClean="0"/>
              <a:t>Popay</a:t>
            </a:r>
            <a:r>
              <a:rPr lang="en-GB" dirty="0" smtClean="0"/>
              <a:t>, Zach Hamilton, </a:t>
            </a:r>
          </a:p>
          <a:p>
            <a:r>
              <a:rPr lang="en-GB" dirty="0" err="1" smtClean="0"/>
              <a:t>Manzi</a:t>
            </a:r>
            <a:r>
              <a:rPr lang="en-GB" dirty="0" smtClean="0"/>
              <a:t> </a:t>
            </a:r>
            <a:r>
              <a:rPr lang="en-GB" dirty="0" err="1" smtClean="0"/>
              <a:t>Kagina</a:t>
            </a:r>
            <a:r>
              <a:rPr lang="en-GB" dirty="0" smtClean="0"/>
              <a:t>, </a:t>
            </a:r>
          </a:p>
        </p:txBody>
      </p:sp>
      <p:pic>
        <p:nvPicPr>
          <p:cNvPr id="8" name="Picture 7"/>
          <p:cNvPicPr>
            <a:picLocks noChangeAspect="1"/>
          </p:cNvPicPr>
          <p:nvPr/>
        </p:nvPicPr>
        <p:blipFill>
          <a:blip r:embed="rId4"/>
          <a:stretch>
            <a:fillRect/>
          </a:stretch>
        </p:blipFill>
        <p:spPr>
          <a:xfrm>
            <a:off x="601725" y="4439317"/>
            <a:ext cx="4115417" cy="1694642"/>
          </a:xfrm>
          <a:prstGeom prst="rect">
            <a:avLst/>
          </a:prstGeom>
          <a:effectLst>
            <a:softEdge rad="76200"/>
          </a:effectLst>
        </p:spPr>
      </p:pic>
    </p:spTree>
    <p:extLst>
      <p:ext uri="{BB962C8B-B14F-4D97-AF65-F5344CB8AC3E}">
        <p14:creationId xmlns:p14="http://schemas.microsoft.com/office/powerpoint/2010/main" val="9954706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2447" y="-174412"/>
            <a:ext cx="4370080" cy="2283824"/>
          </a:xfrm>
        </p:spPr>
        <p:txBody>
          <a:bodyPr/>
          <a:lstStyle/>
          <a:p>
            <a:r>
              <a:rPr lang="en-GB" sz="3600" b="1" dirty="0" smtClean="0"/>
              <a:t>Context</a:t>
            </a:r>
            <a:endParaRPr lang="en-GB" sz="3600" b="1" dirty="0"/>
          </a:p>
        </p:txBody>
      </p:sp>
      <p:sp>
        <p:nvSpPr>
          <p:cNvPr id="6" name="Text Placeholder 5"/>
          <p:cNvSpPr>
            <a:spLocks noGrp="1"/>
          </p:cNvSpPr>
          <p:nvPr>
            <p:ph type="body" idx="1"/>
          </p:nvPr>
        </p:nvSpPr>
        <p:spPr/>
        <p:txBody>
          <a:bodyPr/>
          <a:lstStyle/>
          <a:p>
            <a:endParaRPr lang="en-GB"/>
          </a:p>
        </p:txBody>
      </p:sp>
      <p:sp>
        <p:nvSpPr>
          <p:cNvPr id="7" name="TextBox 6"/>
          <p:cNvSpPr txBox="1"/>
          <p:nvPr/>
        </p:nvSpPr>
        <p:spPr>
          <a:xfrm>
            <a:off x="631372" y="1772557"/>
            <a:ext cx="5589813" cy="4250394"/>
          </a:xfrm>
          <a:prstGeom prst="rect">
            <a:avLst/>
          </a:prstGeom>
          <a:noFill/>
        </p:spPr>
        <p:txBody>
          <a:bodyPr wrap="square" rtlCol="0">
            <a:spAutoFit/>
          </a:bodyPr>
          <a:lstStyle/>
          <a:p>
            <a:pPr marL="285750" indent="-285750">
              <a:lnSpc>
                <a:spcPct val="110000"/>
              </a:lnSpc>
              <a:spcBef>
                <a:spcPts val="600"/>
              </a:spcBef>
              <a:spcAft>
                <a:spcPts val="600"/>
              </a:spcAft>
              <a:buFont typeface="Arial" panose="020B0604020202020204" pitchFamily="34" charset="0"/>
              <a:buChar char="•"/>
            </a:pPr>
            <a:r>
              <a:rPr lang="en-US" altLang="en-US" sz="2400" dirty="0">
                <a:solidFill>
                  <a:schemeClr val="bg1"/>
                </a:solidFill>
                <a:effectLst>
                  <a:outerShdw blurRad="38100" dist="38100" dir="2700000" algn="tl">
                    <a:srgbClr val="000000">
                      <a:alpha val="43137"/>
                    </a:srgbClr>
                  </a:outerShdw>
                </a:effectLst>
              </a:rPr>
              <a:t>Cybersecurity</a:t>
            </a:r>
            <a:r>
              <a:rPr lang="en-US" altLang="en-US" sz="2400" dirty="0" smtClean="0">
                <a:solidFill>
                  <a:schemeClr val="bg1"/>
                </a:solidFill>
                <a:effectLst>
                  <a:outerShdw blurRad="38100" dist="38100" dir="2700000" algn="tl">
                    <a:srgbClr val="000000">
                      <a:alpha val="43137"/>
                    </a:srgbClr>
                  </a:outerShdw>
                </a:effectLst>
              </a:rPr>
              <a:t>: the </a:t>
            </a:r>
            <a:r>
              <a:rPr lang="en-US" altLang="en-US" sz="2400" dirty="0">
                <a:solidFill>
                  <a:schemeClr val="bg1"/>
                </a:solidFill>
                <a:effectLst>
                  <a:outerShdw blurRad="38100" dist="38100" dir="2700000" algn="tl">
                    <a:srgbClr val="000000">
                      <a:alpha val="43137"/>
                    </a:srgbClr>
                  </a:outerShdw>
                </a:effectLst>
              </a:rPr>
              <a:t>problem – why bother</a:t>
            </a:r>
            <a:r>
              <a:rPr lang="en-US" altLang="en-US" sz="2400" dirty="0" smtClean="0">
                <a:solidFill>
                  <a:schemeClr val="bg1"/>
                </a:solidFill>
                <a:effectLst>
                  <a:outerShdw blurRad="38100" dist="38100" dir="2700000" algn="tl">
                    <a:srgbClr val="000000">
                      <a:alpha val="43137"/>
                    </a:srgbClr>
                  </a:outerShdw>
                </a:effectLst>
              </a:rPr>
              <a:t>?</a:t>
            </a:r>
          </a:p>
          <a:p>
            <a:pPr marL="285750" indent="-285750">
              <a:lnSpc>
                <a:spcPct val="110000"/>
              </a:lnSpc>
              <a:spcBef>
                <a:spcPts val="600"/>
              </a:spcBef>
              <a:spcAft>
                <a:spcPts val="600"/>
              </a:spcAft>
              <a:buFont typeface="Arial" panose="020B0604020202020204" pitchFamily="34" charset="0"/>
              <a:buChar char="•"/>
            </a:pPr>
            <a:r>
              <a:rPr lang="en-GB" sz="2400" dirty="0">
                <a:solidFill>
                  <a:schemeClr val="bg1"/>
                </a:solidFill>
                <a:effectLst>
                  <a:outerShdw blurRad="38100" dist="38100" dir="2700000" algn="tl">
                    <a:srgbClr val="000000">
                      <a:alpha val="43137"/>
                    </a:srgbClr>
                  </a:outerShdw>
                </a:effectLst>
              </a:rPr>
              <a:t>UK faces devastating cyber security skills </a:t>
            </a:r>
            <a:r>
              <a:rPr lang="en-GB" sz="2400" dirty="0" smtClean="0">
                <a:solidFill>
                  <a:schemeClr val="bg1"/>
                </a:solidFill>
                <a:effectLst>
                  <a:outerShdw blurRad="38100" dist="38100" dir="2700000" algn="tl">
                    <a:srgbClr val="000000">
                      <a:alpha val="43137"/>
                    </a:srgbClr>
                  </a:outerShdw>
                </a:effectLst>
              </a:rPr>
              <a:t>crisis</a:t>
            </a:r>
          </a:p>
          <a:p>
            <a:pPr marL="285750" indent="-285750">
              <a:lnSpc>
                <a:spcPct val="110000"/>
              </a:lnSpc>
              <a:spcBef>
                <a:spcPts val="600"/>
              </a:spcBef>
              <a:spcAft>
                <a:spcPts val="600"/>
              </a:spcAft>
              <a:buFont typeface="Arial" panose="020B0604020202020204" pitchFamily="34" charset="0"/>
              <a:buChar char="•"/>
            </a:pPr>
            <a:r>
              <a:rPr lang="en-US" altLang="en-US" sz="2400" dirty="0" smtClean="0">
                <a:solidFill>
                  <a:schemeClr val="bg1"/>
                </a:solidFill>
                <a:effectLst>
                  <a:outerShdw blurRad="38100" dist="38100" dir="2700000" algn="tl">
                    <a:srgbClr val="000000">
                      <a:alpha val="43137"/>
                    </a:srgbClr>
                  </a:outerShdw>
                </a:effectLst>
              </a:rPr>
              <a:t>Cyber </a:t>
            </a:r>
            <a:r>
              <a:rPr lang="en-US" altLang="en-US" sz="2400" dirty="0">
                <a:solidFill>
                  <a:schemeClr val="bg1"/>
                </a:solidFill>
                <a:effectLst>
                  <a:outerShdw blurRad="38100" dist="38100" dir="2700000" algn="tl">
                    <a:srgbClr val="000000">
                      <a:alpha val="43137"/>
                    </a:srgbClr>
                  </a:outerShdw>
                </a:effectLst>
              </a:rPr>
              <a:t>Security Ranked Third in Lloyd’s of </a:t>
            </a:r>
            <a:r>
              <a:rPr lang="en-US" altLang="en-US" sz="2400" dirty="0" smtClean="0">
                <a:solidFill>
                  <a:schemeClr val="bg1"/>
                </a:solidFill>
                <a:effectLst>
                  <a:outerShdw blurRad="38100" dist="38100" dir="2700000" algn="tl">
                    <a:srgbClr val="000000">
                      <a:alpha val="43137"/>
                    </a:srgbClr>
                  </a:outerShdw>
                </a:effectLst>
              </a:rPr>
              <a:t>London </a:t>
            </a:r>
            <a:r>
              <a:rPr lang="en-US" altLang="en-US" sz="2400" dirty="0">
                <a:solidFill>
                  <a:schemeClr val="bg1"/>
                </a:solidFill>
                <a:effectLst>
                  <a:outerShdw blurRad="38100" dist="38100" dir="2700000" algn="tl">
                    <a:srgbClr val="000000">
                      <a:alpha val="43137"/>
                    </a:srgbClr>
                  </a:outerShdw>
                </a:effectLst>
              </a:rPr>
              <a:t>Risk </a:t>
            </a:r>
            <a:r>
              <a:rPr lang="en-US" altLang="en-US" sz="2400" dirty="0" smtClean="0">
                <a:solidFill>
                  <a:schemeClr val="bg1"/>
                </a:solidFill>
                <a:effectLst>
                  <a:outerShdw blurRad="38100" dist="38100" dir="2700000" algn="tl">
                    <a:srgbClr val="000000">
                      <a:alpha val="43137"/>
                    </a:srgbClr>
                  </a:outerShdw>
                </a:effectLst>
              </a:rPr>
              <a:t>Index</a:t>
            </a:r>
            <a:endParaRPr lang="en-US" altLang="en-US" sz="2400" dirty="0">
              <a:solidFill>
                <a:schemeClr val="bg1"/>
              </a:solidFill>
              <a:effectLst>
                <a:outerShdw blurRad="38100" dist="38100" dir="2700000" algn="tl">
                  <a:srgbClr val="000000">
                    <a:alpha val="43137"/>
                  </a:srgbClr>
                </a:outerShdw>
              </a:effectLst>
            </a:endParaRPr>
          </a:p>
          <a:p>
            <a:pPr marL="285750" indent="-285750">
              <a:lnSpc>
                <a:spcPct val="110000"/>
              </a:lnSpc>
              <a:spcBef>
                <a:spcPts val="600"/>
              </a:spcBef>
              <a:spcAft>
                <a:spcPts val="600"/>
              </a:spcAft>
              <a:buFont typeface="Arial" panose="020B0604020202020204" pitchFamily="34" charset="0"/>
              <a:buChar char="•"/>
            </a:pPr>
            <a:r>
              <a:rPr lang="en-US" sz="2400" dirty="0" smtClean="0">
                <a:solidFill>
                  <a:schemeClr val="bg1"/>
                </a:solidFill>
                <a:effectLst>
                  <a:outerShdw blurRad="38100" dist="38100" dir="2700000" algn="tl">
                    <a:srgbClr val="000000">
                      <a:alpha val="43137"/>
                    </a:srgbClr>
                  </a:outerShdw>
                </a:effectLst>
              </a:rPr>
              <a:t>SMEs </a:t>
            </a:r>
            <a:r>
              <a:rPr lang="en-US" sz="2400" dirty="0">
                <a:solidFill>
                  <a:schemeClr val="bg1"/>
                </a:solidFill>
                <a:effectLst>
                  <a:outerShdw blurRad="38100" dist="38100" dir="2700000" algn="tl">
                    <a:srgbClr val="000000">
                      <a:alpha val="43137"/>
                    </a:srgbClr>
                  </a:outerShdw>
                </a:effectLst>
              </a:rPr>
              <a:t>are putting a third of their revenue at risk</a:t>
            </a:r>
            <a:endParaRPr lang="en-GB" sz="2400" dirty="0">
              <a:solidFill>
                <a:schemeClr val="bg1"/>
              </a:solidFill>
              <a:effectLst>
                <a:outerShdw blurRad="38100" dist="38100" dir="2700000" algn="tl">
                  <a:srgbClr val="000000">
                    <a:alpha val="43137"/>
                  </a:srgbClr>
                </a:outerShdw>
              </a:effectLst>
            </a:endParaRPr>
          </a:p>
          <a:p>
            <a:pPr marL="285750" indent="-285750">
              <a:buFont typeface="Arial" panose="020B0604020202020204" pitchFamily="34" charset="0"/>
              <a:buChar char="•"/>
            </a:pPr>
            <a:endParaRPr lang="en-GB" sz="2400" b="1" dirty="0" smtClean="0">
              <a:solidFill>
                <a:schemeClr val="bg1"/>
              </a:solidFill>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16992" y="5923038"/>
            <a:ext cx="2875008" cy="9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5442" y="1163782"/>
            <a:ext cx="5641013" cy="4473310"/>
          </a:xfrm>
          <a:prstGeom prst="rect">
            <a:avLst/>
          </a:prstGeom>
        </p:spPr>
      </p:pic>
      <p:grpSp>
        <p:nvGrpSpPr>
          <p:cNvPr id="75" name="Group 74"/>
          <p:cNvGrpSpPr/>
          <p:nvPr/>
        </p:nvGrpSpPr>
        <p:grpSpPr>
          <a:xfrm>
            <a:off x="6334539" y="1163782"/>
            <a:ext cx="5698435" cy="4473310"/>
            <a:chOff x="-212400" y="1136476"/>
            <a:chExt cx="9563100" cy="5676900"/>
          </a:xfrm>
        </p:grpSpPr>
        <p:graphicFrame>
          <p:nvGraphicFramePr>
            <p:cNvPr id="76" name="Chart 75"/>
            <p:cNvGraphicFramePr>
              <a:graphicFrameLocks/>
            </p:cNvGraphicFramePr>
            <p:nvPr>
              <p:extLst>
                <p:ext uri="{D42A27DB-BD31-4B8C-83A1-F6EECF244321}">
                  <p14:modId xmlns:p14="http://schemas.microsoft.com/office/powerpoint/2010/main" val="481383827"/>
                </p:ext>
              </p:extLst>
            </p:nvPr>
          </p:nvGraphicFramePr>
          <p:xfrm>
            <a:off x="-212400" y="1136476"/>
            <a:ext cx="9563100" cy="5676900"/>
          </p:xfrm>
          <a:graphic>
            <a:graphicData uri="http://schemas.openxmlformats.org/drawingml/2006/chart">
              <c:chart xmlns:c="http://schemas.openxmlformats.org/drawingml/2006/chart" xmlns:r="http://schemas.openxmlformats.org/officeDocument/2006/relationships" r:id="rId5"/>
            </a:graphicData>
          </a:graphic>
        </p:graphicFrame>
        <p:sp>
          <p:nvSpPr>
            <p:cNvPr id="77" name="Freeform 76"/>
            <p:cNvSpPr/>
            <p:nvPr/>
          </p:nvSpPr>
          <p:spPr>
            <a:xfrm>
              <a:off x="3352800" y="2294685"/>
              <a:ext cx="2784144" cy="3339152"/>
            </a:xfrm>
            <a:custGeom>
              <a:avLst/>
              <a:gdLst>
                <a:gd name="connsiteX0" fmla="*/ 0 w 2784144"/>
                <a:gd name="connsiteY0" fmla="*/ 0 h 3339152"/>
                <a:gd name="connsiteX1" fmla="*/ 1223750 w 2784144"/>
                <a:gd name="connsiteY1" fmla="*/ 441278 h 3339152"/>
                <a:gd name="connsiteX2" fmla="*/ 2433851 w 2784144"/>
                <a:gd name="connsiteY2" fmla="*/ 4549 h 3339152"/>
                <a:gd name="connsiteX3" fmla="*/ 2784144 w 2784144"/>
                <a:gd name="connsiteY3" fmla="*/ 1169158 h 3339152"/>
                <a:gd name="connsiteX4" fmla="*/ 2188191 w 2784144"/>
                <a:gd name="connsiteY4" fmla="*/ 3007057 h 3339152"/>
                <a:gd name="connsiteX5" fmla="*/ 0 w 2784144"/>
                <a:gd name="connsiteY5" fmla="*/ 3339152 h 3339152"/>
                <a:gd name="connsiteX6" fmla="*/ 0 w 2784144"/>
                <a:gd name="connsiteY6" fmla="*/ 0 h 3339152"/>
                <a:gd name="connsiteX0" fmla="*/ 0 w 2784144"/>
                <a:gd name="connsiteY0" fmla="*/ 0 h 3339152"/>
                <a:gd name="connsiteX1" fmla="*/ 1223750 w 2784144"/>
                <a:gd name="connsiteY1" fmla="*/ 441278 h 3339152"/>
                <a:gd name="connsiteX2" fmla="*/ 2433851 w 2784144"/>
                <a:gd name="connsiteY2" fmla="*/ 4549 h 3339152"/>
                <a:gd name="connsiteX3" fmla="*/ 2784144 w 2784144"/>
                <a:gd name="connsiteY3" fmla="*/ 1169158 h 3339152"/>
                <a:gd name="connsiteX4" fmla="*/ 2188191 w 2784144"/>
                <a:gd name="connsiteY4" fmla="*/ 3007057 h 3339152"/>
                <a:gd name="connsiteX5" fmla="*/ 1232848 w 2784144"/>
                <a:gd name="connsiteY5" fmla="*/ 3211773 h 3339152"/>
                <a:gd name="connsiteX6" fmla="*/ 0 w 2784144"/>
                <a:gd name="connsiteY6" fmla="*/ 3339152 h 3339152"/>
                <a:gd name="connsiteX7" fmla="*/ 0 w 2784144"/>
                <a:gd name="connsiteY7" fmla="*/ 0 h 333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144" h="3339152">
                  <a:moveTo>
                    <a:pt x="0" y="0"/>
                  </a:moveTo>
                  <a:lnTo>
                    <a:pt x="1223750" y="441278"/>
                  </a:lnTo>
                  <a:lnTo>
                    <a:pt x="2433851" y="4549"/>
                  </a:lnTo>
                  <a:lnTo>
                    <a:pt x="2784144" y="1169158"/>
                  </a:lnTo>
                  <a:lnTo>
                    <a:pt x="2188191" y="3007057"/>
                  </a:lnTo>
                  <a:cubicBezTo>
                    <a:pt x="1850030" y="3057099"/>
                    <a:pt x="1571009" y="3161731"/>
                    <a:pt x="1232848" y="3211773"/>
                  </a:cubicBezTo>
                  <a:lnTo>
                    <a:pt x="0" y="3339152"/>
                  </a:lnTo>
                  <a:lnTo>
                    <a:pt x="0" y="0"/>
                  </a:lnTo>
                  <a:close/>
                </a:path>
              </a:pathLst>
            </a:custGeom>
            <a:gradFill flip="none" rotWithShape="1">
              <a:gsLst>
                <a:gs pos="0">
                  <a:schemeClr val="accent1">
                    <a:lumMod val="5000"/>
                    <a:lumOff val="95000"/>
                    <a:alpha val="50000"/>
                  </a:schemeClr>
                </a:gs>
                <a:gs pos="74000">
                  <a:schemeClr val="accent4">
                    <a:lumMod val="40000"/>
                    <a:lumOff val="60000"/>
                    <a:alpha val="50000"/>
                  </a:schemeClr>
                </a:gs>
                <a:gs pos="83000">
                  <a:schemeClr val="accent4">
                    <a:lumMod val="60000"/>
                    <a:lumOff val="40000"/>
                    <a:alpha val="50000"/>
                  </a:schemeClr>
                </a:gs>
                <a:gs pos="100000">
                  <a:schemeClr val="accent4">
                    <a:alpha val="50000"/>
                  </a:schemeClr>
                </a:gs>
              </a:gsLst>
              <a:path path="circle">
                <a:fillToRect l="50000" t="50000" r="50000" b="50000"/>
              </a:path>
              <a:tileRect/>
            </a:gra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78" name="Freeform 77"/>
            <p:cNvSpPr/>
            <p:nvPr/>
          </p:nvSpPr>
          <p:spPr>
            <a:xfrm>
              <a:off x="3585361" y="2637307"/>
              <a:ext cx="2147299" cy="2574871"/>
            </a:xfrm>
            <a:custGeom>
              <a:avLst/>
              <a:gdLst>
                <a:gd name="connsiteX0" fmla="*/ 0 w 1760561"/>
                <a:gd name="connsiteY0" fmla="*/ 0 h 2574877"/>
                <a:gd name="connsiteX1" fmla="*/ 968991 w 1760561"/>
                <a:gd name="connsiteY1" fmla="*/ 928047 h 2574877"/>
                <a:gd name="connsiteX2" fmla="*/ 1455761 w 1760561"/>
                <a:gd name="connsiteY2" fmla="*/ 668740 h 2574877"/>
                <a:gd name="connsiteX3" fmla="*/ 1760561 w 1760561"/>
                <a:gd name="connsiteY3" fmla="*/ 1087271 h 2574877"/>
                <a:gd name="connsiteX4" fmla="*/ 1696872 w 1760561"/>
                <a:gd name="connsiteY4" fmla="*/ 2333767 h 2574877"/>
                <a:gd name="connsiteX5" fmla="*/ 968991 w 1760561"/>
                <a:gd name="connsiteY5" fmla="*/ 2574877 h 2574877"/>
                <a:gd name="connsiteX6" fmla="*/ 181970 w 1760561"/>
                <a:gd name="connsiteY6" fmla="*/ 1596788 h 2574877"/>
                <a:gd name="connsiteX7" fmla="*/ 181970 w 1760561"/>
                <a:gd name="connsiteY7" fmla="*/ 1082722 h 2574877"/>
                <a:gd name="connsiteX8" fmla="*/ 486770 w 1760561"/>
                <a:gd name="connsiteY8" fmla="*/ 664191 h 2574877"/>
                <a:gd name="connsiteX9" fmla="*/ 0 w 1760561"/>
                <a:gd name="connsiteY9" fmla="*/ 0 h 2574877"/>
                <a:gd name="connsiteX0" fmla="*/ 0 w 1760561"/>
                <a:gd name="connsiteY0" fmla="*/ 0 h 2574877"/>
                <a:gd name="connsiteX1" fmla="*/ 968991 w 1760561"/>
                <a:gd name="connsiteY1" fmla="*/ 928047 h 2574877"/>
                <a:gd name="connsiteX2" fmla="*/ 1455761 w 1760561"/>
                <a:gd name="connsiteY2" fmla="*/ 668740 h 2574877"/>
                <a:gd name="connsiteX3" fmla="*/ 1760561 w 1760561"/>
                <a:gd name="connsiteY3" fmla="*/ 1087271 h 2574877"/>
                <a:gd name="connsiteX4" fmla="*/ 1696872 w 1760561"/>
                <a:gd name="connsiteY4" fmla="*/ 2333767 h 2574877"/>
                <a:gd name="connsiteX5" fmla="*/ 968991 w 1760561"/>
                <a:gd name="connsiteY5" fmla="*/ 2574877 h 2574877"/>
                <a:gd name="connsiteX6" fmla="*/ 181970 w 1760561"/>
                <a:gd name="connsiteY6" fmla="*/ 1596788 h 2574877"/>
                <a:gd name="connsiteX7" fmla="*/ 181970 w 1760561"/>
                <a:gd name="connsiteY7" fmla="*/ 1082722 h 2574877"/>
                <a:gd name="connsiteX8" fmla="*/ 0 w 1760561"/>
                <a:gd name="connsiteY8" fmla="*/ 0 h 2574877"/>
                <a:gd name="connsiteX0" fmla="*/ 0 w 1760561"/>
                <a:gd name="connsiteY0" fmla="*/ 0 h 2574877"/>
                <a:gd name="connsiteX1" fmla="*/ 968991 w 1760561"/>
                <a:gd name="connsiteY1" fmla="*/ 928047 h 2574877"/>
                <a:gd name="connsiteX2" fmla="*/ 1455761 w 1760561"/>
                <a:gd name="connsiteY2" fmla="*/ 668740 h 2574877"/>
                <a:gd name="connsiteX3" fmla="*/ 1760561 w 1760561"/>
                <a:gd name="connsiteY3" fmla="*/ 1087271 h 2574877"/>
                <a:gd name="connsiteX4" fmla="*/ 1696872 w 1760561"/>
                <a:gd name="connsiteY4" fmla="*/ 2333767 h 2574877"/>
                <a:gd name="connsiteX5" fmla="*/ 968991 w 1760561"/>
                <a:gd name="connsiteY5" fmla="*/ 2574877 h 2574877"/>
                <a:gd name="connsiteX6" fmla="*/ 181970 w 1760561"/>
                <a:gd name="connsiteY6" fmla="*/ 1596788 h 2574877"/>
                <a:gd name="connsiteX7" fmla="*/ 286603 w 1760561"/>
                <a:gd name="connsiteY7" fmla="*/ 777922 h 2574877"/>
                <a:gd name="connsiteX8" fmla="*/ 0 w 1760561"/>
                <a:gd name="connsiteY8" fmla="*/ 0 h 2574877"/>
                <a:gd name="connsiteX0" fmla="*/ 0 w 1760561"/>
                <a:gd name="connsiteY0" fmla="*/ 0 h 2574877"/>
                <a:gd name="connsiteX1" fmla="*/ 968991 w 1760561"/>
                <a:gd name="connsiteY1" fmla="*/ 928047 h 2574877"/>
                <a:gd name="connsiteX2" fmla="*/ 1455761 w 1760561"/>
                <a:gd name="connsiteY2" fmla="*/ 668740 h 2574877"/>
                <a:gd name="connsiteX3" fmla="*/ 1760561 w 1760561"/>
                <a:gd name="connsiteY3" fmla="*/ 1087271 h 2574877"/>
                <a:gd name="connsiteX4" fmla="*/ 1696872 w 1760561"/>
                <a:gd name="connsiteY4" fmla="*/ 2333767 h 2574877"/>
                <a:gd name="connsiteX5" fmla="*/ 968991 w 1760561"/>
                <a:gd name="connsiteY5" fmla="*/ 2574877 h 2574877"/>
                <a:gd name="connsiteX6" fmla="*/ 181970 w 1760561"/>
                <a:gd name="connsiteY6" fmla="*/ 1596788 h 2574877"/>
                <a:gd name="connsiteX7" fmla="*/ 495869 w 1760561"/>
                <a:gd name="connsiteY7" fmla="*/ 1119116 h 2574877"/>
                <a:gd name="connsiteX8" fmla="*/ 0 w 1760561"/>
                <a:gd name="connsiteY8" fmla="*/ 0 h 2574877"/>
                <a:gd name="connsiteX0" fmla="*/ 0 w 1760561"/>
                <a:gd name="connsiteY0" fmla="*/ 0 h 2574877"/>
                <a:gd name="connsiteX1" fmla="*/ 968991 w 1760561"/>
                <a:gd name="connsiteY1" fmla="*/ 928047 h 2574877"/>
                <a:gd name="connsiteX2" fmla="*/ 1455761 w 1760561"/>
                <a:gd name="connsiteY2" fmla="*/ 668740 h 2574877"/>
                <a:gd name="connsiteX3" fmla="*/ 1760561 w 1760561"/>
                <a:gd name="connsiteY3" fmla="*/ 1087271 h 2574877"/>
                <a:gd name="connsiteX4" fmla="*/ 1696872 w 1760561"/>
                <a:gd name="connsiteY4" fmla="*/ 2333767 h 2574877"/>
                <a:gd name="connsiteX5" fmla="*/ 968991 w 1760561"/>
                <a:gd name="connsiteY5" fmla="*/ 2574877 h 2574877"/>
                <a:gd name="connsiteX6" fmla="*/ 181970 w 1760561"/>
                <a:gd name="connsiteY6" fmla="*/ 1596788 h 2574877"/>
                <a:gd name="connsiteX7" fmla="*/ 577755 w 1760561"/>
                <a:gd name="connsiteY7" fmla="*/ 1214650 h 2574877"/>
                <a:gd name="connsiteX8" fmla="*/ 0 w 1760561"/>
                <a:gd name="connsiteY8" fmla="*/ 0 h 2574877"/>
                <a:gd name="connsiteX0" fmla="*/ 0 w 2160895"/>
                <a:gd name="connsiteY0" fmla="*/ 0 h 2574877"/>
                <a:gd name="connsiteX1" fmla="*/ 968991 w 2160895"/>
                <a:gd name="connsiteY1" fmla="*/ 928047 h 2574877"/>
                <a:gd name="connsiteX2" fmla="*/ 1455761 w 2160895"/>
                <a:gd name="connsiteY2" fmla="*/ 668740 h 2574877"/>
                <a:gd name="connsiteX3" fmla="*/ 2160895 w 2160895"/>
                <a:gd name="connsiteY3" fmla="*/ 955343 h 2574877"/>
                <a:gd name="connsiteX4" fmla="*/ 1696872 w 2160895"/>
                <a:gd name="connsiteY4" fmla="*/ 2333767 h 2574877"/>
                <a:gd name="connsiteX5" fmla="*/ 968991 w 2160895"/>
                <a:gd name="connsiteY5" fmla="*/ 2574877 h 2574877"/>
                <a:gd name="connsiteX6" fmla="*/ 181970 w 2160895"/>
                <a:gd name="connsiteY6" fmla="*/ 1596788 h 2574877"/>
                <a:gd name="connsiteX7" fmla="*/ 577755 w 2160895"/>
                <a:gd name="connsiteY7" fmla="*/ 1214650 h 2574877"/>
                <a:gd name="connsiteX8" fmla="*/ 0 w 2160895"/>
                <a:gd name="connsiteY8" fmla="*/ 0 h 2574877"/>
                <a:gd name="connsiteX0" fmla="*/ 0 w 2160895"/>
                <a:gd name="connsiteY0" fmla="*/ 0 h 2574877"/>
                <a:gd name="connsiteX1" fmla="*/ 968991 w 2160895"/>
                <a:gd name="connsiteY1" fmla="*/ 928047 h 2574877"/>
                <a:gd name="connsiteX2" fmla="*/ 1455761 w 2160895"/>
                <a:gd name="connsiteY2" fmla="*/ 668740 h 2574877"/>
                <a:gd name="connsiteX3" fmla="*/ 2160895 w 2160895"/>
                <a:gd name="connsiteY3" fmla="*/ 955343 h 2574877"/>
                <a:gd name="connsiteX4" fmla="*/ 1960728 w 2160895"/>
                <a:gd name="connsiteY4" fmla="*/ 1551295 h 2574877"/>
                <a:gd name="connsiteX5" fmla="*/ 1696872 w 2160895"/>
                <a:gd name="connsiteY5" fmla="*/ 2333767 h 2574877"/>
                <a:gd name="connsiteX6" fmla="*/ 968991 w 2160895"/>
                <a:gd name="connsiteY6" fmla="*/ 2574877 h 2574877"/>
                <a:gd name="connsiteX7" fmla="*/ 181970 w 2160895"/>
                <a:gd name="connsiteY7" fmla="*/ 1596788 h 2574877"/>
                <a:gd name="connsiteX8" fmla="*/ 577755 w 2160895"/>
                <a:gd name="connsiteY8" fmla="*/ 1214650 h 2574877"/>
                <a:gd name="connsiteX9" fmla="*/ 0 w 2160895"/>
                <a:gd name="connsiteY9" fmla="*/ 0 h 2574877"/>
                <a:gd name="connsiteX0" fmla="*/ 0 w 2160895"/>
                <a:gd name="connsiteY0" fmla="*/ 0 h 2574877"/>
                <a:gd name="connsiteX1" fmla="*/ 968991 w 2160895"/>
                <a:gd name="connsiteY1" fmla="*/ 928047 h 2574877"/>
                <a:gd name="connsiteX2" fmla="*/ 1455761 w 2160895"/>
                <a:gd name="connsiteY2" fmla="*/ 668740 h 2574877"/>
                <a:gd name="connsiteX3" fmla="*/ 2160895 w 2160895"/>
                <a:gd name="connsiteY3" fmla="*/ 955343 h 2574877"/>
                <a:gd name="connsiteX4" fmla="*/ 1751462 w 2160895"/>
                <a:gd name="connsiteY4" fmla="*/ 1574042 h 2574877"/>
                <a:gd name="connsiteX5" fmla="*/ 1696872 w 2160895"/>
                <a:gd name="connsiteY5" fmla="*/ 2333767 h 2574877"/>
                <a:gd name="connsiteX6" fmla="*/ 968991 w 2160895"/>
                <a:gd name="connsiteY6" fmla="*/ 2574877 h 2574877"/>
                <a:gd name="connsiteX7" fmla="*/ 181970 w 2160895"/>
                <a:gd name="connsiteY7" fmla="*/ 1596788 h 2574877"/>
                <a:gd name="connsiteX8" fmla="*/ 577755 w 2160895"/>
                <a:gd name="connsiteY8" fmla="*/ 1214650 h 2574877"/>
                <a:gd name="connsiteX9" fmla="*/ 0 w 2160895"/>
                <a:gd name="connsiteY9" fmla="*/ 0 h 2574877"/>
                <a:gd name="connsiteX0" fmla="*/ 0 w 2147247"/>
                <a:gd name="connsiteY0" fmla="*/ 0 h 2574877"/>
                <a:gd name="connsiteX1" fmla="*/ 968991 w 2147247"/>
                <a:gd name="connsiteY1" fmla="*/ 928047 h 2574877"/>
                <a:gd name="connsiteX2" fmla="*/ 1455761 w 2147247"/>
                <a:gd name="connsiteY2" fmla="*/ 668740 h 2574877"/>
                <a:gd name="connsiteX3" fmla="*/ 2147247 w 2147247"/>
                <a:gd name="connsiteY3" fmla="*/ 959892 h 2574877"/>
                <a:gd name="connsiteX4" fmla="*/ 1751462 w 2147247"/>
                <a:gd name="connsiteY4" fmla="*/ 1574042 h 2574877"/>
                <a:gd name="connsiteX5" fmla="*/ 1696872 w 2147247"/>
                <a:gd name="connsiteY5" fmla="*/ 2333767 h 2574877"/>
                <a:gd name="connsiteX6" fmla="*/ 968991 w 2147247"/>
                <a:gd name="connsiteY6" fmla="*/ 2574877 h 2574877"/>
                <a:gd name="connsiteX7" fmla="*/ 181970 w 2147247"/>
                <a:gd name="connsiteY7" fmla="*/ 1596788 h 2574877"/>
                <a:gd name="connsiteX8" fmla="*/ 577755 w 2147247"/>
                <a:gd name="connsiteY8" fmla="*/ 1214650 h 2574877"/>
                <a:gd name="connsiteX9" fmla="*/ 0 w 2147247"/>
                <a:gd name="connsiteY9" fmla="*/ 0 h 2574877"/>
                <a:gd name="connsiteX0" fmla="*/ 0 w 2147247"/>
                <a:gd name="connsiteY0" fmla="*/ 0 h 2574877"/>
                <a:gd name="connsiteX1" fmla="*/ 968991 w 2147247"/>
                <a:gd name="connsiteY1" fmla="*/ 928047 h 2574877"/>
                <a:gd name="connsiteX2" fmla="*/ 1455761 w 2147247"/>
                <a:gd name="connsiteY2" fmla="*/ 668740 h 2574877"/>
                <a:gd name="connsiteX3" fmla="*/ 2147247 w 2147247"/>
                <a:gd name="connsiteY3" fmla="*/ 959892 h 2574877"/>
                <a:gd name="connsiteX4" fmla="*/ 1751462 w 2147247"/>
                <a:gd name="connsiteY4" fmla="*/ 1574042 h 2574877"/>
                <a:gd name="connsiteX5" fmla="*/ 1696872 w 2147247"/>
                <a:gd name="connsiteY5" fmla="*/ 2333767 h 2574877"/>
                <a:gd name="connsiteX6" fmla="*/ 968991 w 2147247"/>
                <a:gd name="connsiteY6" fmla="*/ 2574877 h 2574877"/>
                <a:gd name="connsiteX7" fmla="*/ 555009 w 2147247"/>
                <a:gd name="connsiteY7" fmla="*/ 2065361 h 2574877"/>
                <a:gd name="connsiteX8" fmla="*/ 181970 w 2147247"/>
                <a:gd name="connsiteY8" fmla="*/ 1596788 h 2574877"/>
                <a:gd name="connsiteX9" fmla="*/ 577755 w 2147247"/>
                <a:gd name="connsiteY9" fmla="*/ 1214650 h 2574877"/>
                <a:gd name="connsiteX10" fmla="*/ 0 w 2147247"/>
                <a:gd name="connsiteY10" fmla="*/ 0 h 2574877"/>
                <a:gd name="connsiteX0" fmla="*/ 0 w 2147247"/>
                <a:gd name="connsiteY0" fmla="*/ 0 h 2574877"/>
                <a:gd name="connsiteX1" fmla="*/ 968991 w 2147247"/>
                <a:gd name="connsiteY1" fmla="*/ 928047 h 2574877"/>
                <a:gd name="connsiteX2" fmla="*/ 1455761 w 2147247"/>
                <a:gd name="connsiteY2" fmla="*/ 668740 h 2574877"/>
                <a:gd name="connsiteX3" fmla="*/ 2147247 w 2147247"/>
                <a:gd name="connsiteY3" fmla="*/ 959892 h 2574877"/>
                <a:gd name="connsiteX4" fmla="*/ 1751462 w 2147247"/>
                <a:gd name="connsiteY4" fmla="*/ 1574042 h 2574877"/>
                <a:gd name="connsiteX5" fmla="*/ 1696872 w 2147247"/>
                <a:gd name="connsiteY5" fmla="*/ 2333767 h 2574877"/>
                <a:gd name="connsiteX6" fmla="*/ 968991 w 2147247"/>
                <a:gd name="connsiteY6" fmla="*/ 2574877 h 2574877"/>
                <a:gd name="connsiteX7" fmla="*/ 486770 w 2147247"/>
                <a:gd name="connsiteY7" fmla="*/ 2001671 h 2574877"/>
                <a:gd name="connsiteX8" fmla="*/ 181970 w 2147247"/>
                <a:gd name="connsiteY8" fmla="*/ 1596788 h 2574877"/>
                <a:gd name="connsiteX9" fmla="*/ 577755 w 2147247"/>
                <a:gd name="connsiteY9" fmla="*/ 1214650 h 2574877"/>
                <a:gd name="connsiteX10" fmla="*/ 0 w 2147247"/>
                <a:gd name="connsiteY10" fmla="*/ 0 h 257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7247" h="2574877">
                  <a:moveTo>
                    <a:pt x="0" y="0"/>
                  </a:moveTo>
                  <a:lnTo>
                    <a:pt x="968991" y="928047"/>
                  </a:lnTo>
                  <a:lnTo>
                    <a:pt x="1455761" y="668740"/>
                  </a:lnTo>
                  <a:lnTo>
                    <a:pt x="2147247" y="959892"/>
                  </a:lnTo>
                  <a:lnTo>
                    <a:pt x="1751462" y="1574042"/>
                  </a:lnTo>
                  <a:lnTo>
                    <a:pt x="1696872" y="2333767"/>
                  </a:lnTo>
                  <a:lnTo>
                    <a:pt x="968991" y="2574877"/>
                  </a:lnTo>
                  <a:lnTo>
                    <a:pt x="486770" y="2001671"/>
                  </a:lnTo>
                  <a:lnTo>
                    <a:pt x="181970" y="1596788"/>
                  </a:lnTo>
                  <a:lnTo>
                    <a:pt x="577755" y="1214650"/>
                  </a:lnTo>
                  <a:lnTo>
                    <a:pt x="0" y="0"/>
                  </a:lnTo>
                  <a:close/>
                </a:path>
              </a:pathLst>
            </a:custGeom>
            <a:gradFill flip="none" rotWithShape="1">
              <a:gsLst>
                <a:gs pos="0">
                  <a:schemeClr val="accent1">
                    <a:lumMod val="0"/>
                    <a:lumOff val="100000"/>
                    <a:alpha val="50000"/>
                  </a:schemeClr>
                </a:gs>
                <a:gs pos="7000">
                  <a:schemeClr val="accent1">
                    <a:lumMod val="0"/>
                    <a:lumOff val="100000"/>
                    <a:alpha val="50000"/>
                  </a:schemeClr>
                </a:gs>
                <a:gs pos="67500">
                  <a:schemeClr val="accent1">
                    <a:lumMod val="60000"/>
                    <a:lumOff val="40000"/>
                  </a:schemeClr>
                </a:gs>
                <a:gs pos="100000">
                  <a:schemeClr val="accent1">
                    <a:lumMod val="100000"/>
                    <a:alpha val="70000"/>
                  </a:schemeClr>
                </a:gs>
              </a:gsLst>
              <a:path path="circle">
                <a:fillToRect l="50000" t="50000" r="50000" b="50000"/>
              </a:path>
              <a:tileRect/>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cxnSp>
          <p:nvCxnSpPr>
            <p:cNvPr id="79" name="Straight Connector 78"/>
            <p:cNvCxnSpPr/>
            <p:nvPr/>
          </p:nvCxnSpPr>
          <p:spPr>
            <a:xfrm>
              <a:off x="4572000" y="1913535"/>
              <a:ext cx="0" cy="41237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352800" y="2307982"/>
              <a:ext cx="2432424" cy="334084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617694" y="3353864"/>
              <a:ext cx="3902635" cy="125505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2617694" y="3353864"/>
              <a:ext cx="3902635" cy="125505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352800" y="2307982"/>
              <a:ext cx="2432424" cy="334084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5669374" y="2234490"/>
              <a:ext cx="180000" cy="180000"/>
            </a:xfrm>
            <a:prstGeom prst="ellipse">
              <a:avLst/>
            </a:prstGeom>
            <a:gradFill flip="none" rotWithShape="1">
              <a:gsLst>
                <a:gs pos="0">
                  <a:schemeClr val="bg1"/>
                </a:gs>
                <a:gs pos="54000">
                  <a:schemeClr val="accent1">
                    <a:lumMod val="60000"/>
                    <a:lumOff val="40000"/>
                  </a:schemeClr>
                </a:gs>
                <a:gs pos="100000">
                  <a:schemeClr val="accent1"/>
                </a:gs>
              </a:gsLst>
              <a:path path="circle">
                <a:fillToRect l="50000" t="50000" r="50000" b="50000"/>
              </a:path>
              <a:tileRect/>
            </a:gradFill>
          </p:spPr>
          <p:txBody>
            <a:bodyPr wrap="square" rtlCol="0">
              <a:spAutoFit/>
            </a:bodyPr>
            <a:lstStyle/>
            <a:p>
              <a:pPr algn="ctr"/>
              <a:endParaRPr lang="en-GB" sz="600" b="1" dirty="0">
                <a:latin typeface="Arial Black" panose="020B0A04020102020204" pitchFamily="34" charset="0"/>
              </a:endParaRPr>
            </a:p>
          </p:txBody>
        </p:sp>
        <p:sp>
          <p:nvSpPr>
            <p:cNvPr id="85" name="TextBox 84"/>
            <p:cNvSpPr txBox="1"/>
            <p:nvPr/>
          </p:nvSpPr>
          <p:spPr>
            <a:xfrm>
              <a:off x="6411457" y="3257144"/>
              <a:ext cx="180000" cy="180000"/>
            </a:xfrm>
            <a:prstGeom prst="ellipse">
              <a:avLst/>
            </a:prstGeom>
            <a:gradFill flip="none" rotWithShape="1">
              <a:gsLst>
                <a:gs pos="0">
                  <a:schemeClr val="bg1"/>
                </a:gs>
                <a:gs pos="54000">
                  <a:schemeClr val="accent1">
                    <a:lumMod val="60000"/>
                    <a:lumOff val="40000"/>
                  </a:schemeClr>
                </a:gs>
                <a:gs pos="100000">
                  <a:schemeClr val="accent1"/>
                </a:gs>
              </a:gsLst>
              <a:path path="circle">
                <a:fillToRect l="50000" t="50000" r="50000" b="50000"/>
              </a:path>
              <a:tileRect/>
            </a:gradFill>
          </p:spPr>
          <p:txBody>
            <a:bodyPr wrap="square" rtlCol="0">
              <a:spAutoFit/>
            </a:bodyPr>
            <a:lstStyle/>
            <a:p>
              <a:pPr algn="ctr"/>
              <a:endParaRPr lang="en-GB" sz="600" b="1" dirty="0">
                <a:latin typeface="Arial Black" panose="020B0A04020102020204" pitchFamily="34" charset="0"/>
              </a:endParaRPr>
            </a:p>
          </p:txBody>
        </p:sp>
        <p:sp>
          <p:nvSpPr>
            <p:cNvPr id="86" name="TextBox 85"/>
            <p:cNvSpPr txBox="1"/>
            <p:nvPr/>
          </p:nvSpPr>
          <p:spPr>
            <a:xfrm>
              <a:off x="6418720" y="4518923"/>
              <a:ext cx="180000" cy="180000"/>
            </a:xfrm>
            <a:prstGeom prst="ellipse">
              <a:avLst/>
            </a:prstGeom>
            <a:gradFill flip="none" rotWithShape="1">
              <a:gsLst>
                <a:gs pos="0">
                  <a:schemeClr val="bg1"/>
                </a:gs>
                <a:gs pos="54000">
                  <a:schemeClr val="accent1">
                    <a:lumMod val="60000"/>
                    <a:lumOff val="40000"/>
                  </a:schemeClr>
                </a:gs>
                <a:gs pos="100000">
                  <a:schemeClr val="accent1"/>
                </a:gs>
              </a:gsLst>
              <a:path path="circle">
                <a:fillToRect l="50000" t="50000" r="50000" b="50000"/>
              </a:path>
              <a:tileRect/>
            </a:gradFill>
          </p:spPr>
          <p:txBody>
            <a:bodyPr wrap="square" rtlCol="0">
              <a:spAutoFit/>
            </a:bodyPr>
            <a:lstStyle/>
            <a:p>
              <a:pPr algn="ctr"/>
              <a:endParaRPr lang="en-GB" sz="600" b="1" dirty="0">
                <a:latin typeface="Arial Black" panose="020B0A04020102020204" pitchFamily="34" charset="0"/>
              </a:endParaRPr>
            </a:p>
          </p:txBody>
        </p:sp>
        <p:sp>
          <p:nvSpPr>
            <p:cNvPr id="87" name="TextBox 86"/>
            <p:cNvSpPr txBox="1"/>
            <p:nvPr/>
          </p:nvSpPr>
          <p:spPr>
            <a:xfrm>
              <a:off x="5664098" y="5529089"/>
              <a:ext cx="180000" cy="180000"/>
            </a:xfrm>
            <a:prstGeom prst="ellipse">
              <a:avLst/>
            </a:prstGeom>
            <a:gradFill flip="none" rotWithShape="1">
              <a:gsLst>
                <a:gs pos="0">
                  <a:schemeClr val="bg1"/>
                </a:gs>
                <a:gs pos="54000">
                  <a:schemeClr val="accent1">
                    <a:lumMod val="60000"/>
                    <a:lumOff val="40000"/>
                  </a:schemeClr>
                </a:gs>
                <a:gs pos="100000">
                  <a:schemeClr val="accent1"/>
                </a:gs>
              </a:gsLst>
              <a:path path="circle">
                <a:fillToRect l="50000" t="50000" r="50000" b="50000"/>
              </a:path>
              <a:tileRect/>
            </a:gradFill>
          </p:spPr>
          <p:txBody>
            <a:bodyPr wrap="square" rtlCol="0">
              <a:spAutoFit/>
            </a:bodyPr>
            <a:lstStyle/>
            <a:p>
              <a:pPr algn="ctr"/>
              <a:endParaRPr lang="en-GB" sz="600" b="1" dirty="0">
                <a:latin typeface="Arial Black" panose="020B0A04020102020204" pitchFamily="34" charset="0"/>
              </a:endParaRPr>
            </a:p>
          </p:txBody>
        </p:sp>
        <p:sp>
          <p:nvSpPr>
            <p:cNvPr id="88" name="TextBox 87"/>
            <p:cNvSpPr txBox="1"/>
            <p:nvPr/>
          </p:nvSpPr>
          <p:spPr>
            <a:xfrm>
              <a:off x="4479011" y="5947300"/>
              <a:ext cx="180000" cy="180000"/>
            </a:xfrm>
            <a:prstGeom prst="ellipse">
              <a:avLst/>
            </a:prstGeom>
            <a:gradFill flip="none" rotWithShape="1">
              <a:gsLst>
                <a:gs pos="0">
                  <a:schemeClr val="bg1"/>
                </a:gs>
                <a:gs pos="54000">
                  <a:schemeClr val="accent1">
                    <a:lumMod val="60000"/>
                    <a:lumOff val="40000"/>
                  </a:schemeClr>
                </a:gs>
                <a:gs pos="100000">
                  <a:schemeClr val="accent1"/>
                </a:gs>
              </a:gsLst>
              <a:path path="circle">
                <a:fillToRect l="50000" t="50000" r="50000" b="50000"/>
              </a:path>
              <a:tileRect/>
            </a:gradFill>
          </p:spPr>
          <p:txBody>
            <a:bodyPr wrap="square" rtlCol="0">
              <a:spAutoFit/>
            </a:bodyPr>
            <a:lstStyle/>
            <a:p>
              <a:pPr algn="ctr"/>
              <a:endParaRPr lang="en-GB" sz="600" b="1" dirty="0">
                <a:latin typeface="Arial Black" panose="020B0A04020102020204" pitchFamily="34" charset="0"/>
              </a:endParaRPr>
            </a:p>
          </p:txBody>
        </p:sp>
        <p:sp>
          <p:nvSpPr>
            <p:cNvPr id="89" name="TextBox 88"/>
            <p:cNvSpPr txBox="1"/>
            <p:nvPr/>
          </p:nvSpPr>
          <p:spPr>
            <a:xfrm>
              <a:off x="2555826" y="4518923"/>
              <a:ext cx="180000" cy="180000"/>
            </a:xfrm>
            <a:prstGeom prst="ellipse">
              <a:avLst/>
            </a:prstGeom>
            <a:gradFill flip="none" rotWithShape="1">
              <a:gsLst>
                <a:gs pos="0">
                  <a:schemeClr val="bg1"/>
                </a:gs>
                <a:gs pos="54000">
                  <a:schemeClr val="accent1">
                    <a:lumMod val="60000"/>
                    <a:lumOff val="40000"/>
                  </a:schemeClr>
                </a:gs>
                <a:gs pos="100000">
                  <a:schemeClr val="accent1"/>
                </a:gs>
              </a:gsLst>
              <a:path path="circle">
                <a:fillToRect l="50000" t="50000" r="50000" b="50000"/>
              </a:path>
              <a:tileRect/>
            </a:gradFill>
          </p:spPr>
          <p:txBody>
            <a:bodyPr wrap="square" rtlCol="0">
              <a:spAutoFit/>
            </a:bodyPr>
            <a:lstStyle/>
            <a:p>
              <a:pPr algn="ctr"/>
              <a:endParaRPr lang="en-GB" sz="600" b="1" dirty="0">
                <a:latin typeface="Arial Black" panose="020B0A04020102020204" pitchFamily="34" charset="0"/>
              </a:endParaRPr>
            </a:p>
          </p:txBody>
        </p:sp>
        <p:sp>
          <p:nvSpPr>
            <p:cNvPr id="90" name="TextBox 89"/>
            <p:cNvSpPr txBox="1"/>
            <p:nvPr/>
          </p:nvSpPr>
          <p:spPr>
            <a:xfrm>
              <a:off x="2539304" y="3266494"/>
              <a:ext cx="180000" cy="180000"/>
            </a:xfrm>
            <a:prstGeom prst="ellipse">
              <a:avLst/>
            </a:prstGeom>
            <a:gradFill flip="none" rotWithShape="1">
              <a:gsLst>
                <a:gs pos="0">
                  <a:schemeClr val="bg1"/>
                </a:gs>
                <a:gs pos="54000">
                  <a:schemeClr val="accent1">
                    <a:lumMod val="60000"/>
                    <a:lumOff val="40000"/>
                  </a:schemeClr>
                </a:gs>
                <a:gs pos="100000">
                  <a:schemeClr val="accent1"/>
                </a:gs>
              </a:gsLst>
              <a:path path="circle">
                <a:fillToRect l="50000" t="50000" r="50000" b="50000"/>
              </a:path>
              <a:tileRect/>
            </a:gradFill>
          </p:spPr>
          <p:txBody>
            <a:bodyPr wrap="square" rtlCol="0">
              <a:spAutoFit/>
            </a:bodyPr>
            <a:lstStyle/>
            <a:p>
              <a:pPr algn="ctr"/>
              <a:endParaRPr lang="en-GB" sz="600" b="1" dirty="0">
                <a:latin typeface="Arial Black" panose="020B0A04020102020204" pitchFamily="34" charset="0"/>
              </a:endParaRPr>
            </a:p>
          </p:txBody>
        </p:sp>
        <p:sp>
          <p:nvSpPr>
            <p:cNvPr id="91" name="TextBox 90"/>
            <p:cNvSpPr txBox="1"/>
            <p:nvPr/>
          </p:nvSpPr>
          <p:spPr>
            <a:xfrm>
              <a:off x="3285155" y="2209547"/>
              <a:ext cx="180000" cy="180000"/>
            </a:xfrm>
            <a:prstGeom prst="ellipse">
              <a:avLst/>
            </a:prstGeom>
            <a:gradFill flip="none" rotWithShape="1">
              <a:gsLst>
                <a:gs pos="0">
                  <a:schemeClr val="bg1"/>
                </a:gs>
                <a:gs pos="54000">
                  <a:schemeClr val="accent1">
                    <a:lumMod val="60000"/>
                    <a:lumOff val="40000"/>
                  </a:schemeClr>
                </a:gs>
                <a:gs pos="100000">
                  <a:schemeClr val="accent1"/>
                </a:gs>
              </a:gsLst>
              <a:path path="circle">
                <a:fillToRect l="50000" t="50000" r="50000" b="50000"/>
              </a:path>
              <a:tileRect/>
            </a:gradFill>
          </p:spPr>
          <p:txBody>
            <a:bodyPr wrap="square" rtlCol="0">
              <a:spAutoFit/>
            </a:bodyPr>
            <a:lstStyle/>
            <a:p>
              <a:pPr algn="ctr"/>
              <a:endParaRPr lang="en-GB" sz="600" b="1" dirty="0">
                <a:latin typeface="Arial Black" panose="020B0A04020102020204" pitchFamily="34" charset="0"/>
              </a:endParaRPr>
            </a:p>
          </p:txBody>
        </p:sp>
        <p:sp>
          <p:nvSpPr>
            <p:cNvPr id="92" name="TextBox 91"/>
            <p:cNvSpPr txBox="1"/>
            <p:nvPr/>
          </p:nvSpPr>
          <p:spPr>
            <a:xfrm>
              <a:off x="3285155" y="5525422"/>
              <a:ext cx="180000" cy="180000"/>
            </a:xfrm>
            <a:prstGeom prst="ellipse">
              <a:avLst/>
            </a:prstGeom>
            <a:gradFill flip="none" rotWithShape="1">
              <a:gsLst>
                <a:gs pos="0">
                  <a:schemeClr val="bg1"/>
                </a:gs>
                <a:gs pos="54000">
                  <a:schemeClr val="accent1">
                    <a:lumMod val="60000"/>
                    <a:lumOff val="40000"/>
                  </a:schemeClr>
                </a:gs>
                <a:gs pos="100000">
                  <a:schemeClr val="accent1"/>
                </a:gs>
              </a:gsLst>
              <a:path path="circle">
                <a:fillToRect l="50000" t="50000" r="50000" b="50000"/>
              </a:path>
              <a:tileRect/>
            </a:gradFill>
          </p:spPr>
          <p:txBody>
            <a:bodyPr wrap="square" rtlCol="0">
              <a:spAutoFit/>
            </a:bodyPr>
            <a:lstStyle/>
            <a:p>
              <a:pPr algn="ctr"/>
              <a:endParaRPr lang="en-GB" sz="600" b="1" dirty="0">
                <a:latin typeface="Arial Black" panose="020B0A04020102020204" pitchFamily="34" charset="0"/>
              </a:endParaRPr>
            </a:p>
          </p:txBody>
        </p:sp>
        <p:sp>
          <p:nvSpPr>
            <p:cNvPr id="93" name="TextBox 92"/>
            <p:cNvSpPr txBox="1"/>
            <p:nvPr/>
          </p:nvSpPr>
          <p:spPr>
            <a:xfrm>
              <a:off x="4452470" y="3845579"/>
              <a:ext cx="233082" cy="259675"/>
            </a:xfrm>
            <a:prstGeom prst="ellipse">
              <a:avLst/>
            </a:prstGeom>
            <a:gradFill flip="none" rotWithShape="1">
              <a:gsLst>
                <a:gs pos="0">
                  <a:schemeClr val="bg1"/>
                </a:gs>
                <a:gs pos="54000">
                  <a:schemeClr val="accent4">
                    <a:lumMod val="60000"/>
                    <a:lumOff val="40000"/>
                  </a:schemeClr>
                </a:gs>
                <a:gs pos="100000">
                  <a:srgbClr val="EEB500"/>
                </a:gs>
              </a:gsLst>
              <a:path path="circle">
                <a:fillToRect l="50000" t="50000" r="50000" b="50000"/>
              </a:path>
              <a:tileRect/>
            </a:gradFill>
          </p:spPr>
          <p:txBody>
            <a:bodyPr wrap="square" rtlCol="0">
              <a:spAutoFit/>
            </a:bodyPr>
            <a:lstStyle/>
            <a:p>
              <a:pPr algn="ctr"/>
              <a:r>
                <a:rPr lang="en-GB" sz="600" b="1" dirty="0" smtClean="0">
                  <a:latin typeface="Arial Black" panose="020B0A04020102020204" pitchFamily="34" charset="0"/>
                </a:rPr>
                <a:t>0</a:t>
              </a:r>
              <a:endParaRPr lang="en-GB" sz="600" b="1" dirty="0">
                <a:latin typeface="Arial Black" panose="020B0A04020102020204" pitchFamily="34" charset="0"/>
              </a:endParaRPr>
            </a:p>
          </p:txBody>
        </p:sp>
        <p:grpSp>
          <p:nvGrpSpPr>
            <p:cNvPr id="94" name="Group 93"/>
            <p:cNvGrpSpPr/>
            <p:nvPr/>
          </p:nvGrpSpPr>
          <p:grpSpPr>
            <a:xfrm>
              <a:off x="4413623" y="3457108"/>
              <a:ext cx="310776" cy="259675"/>
              <a:chOff x="3567810" y="182312"/>
              <a:chExt cx="310776" cy="259675"/>
            </a:xfrm>
          </p:grpSpPr>
          <p:sp>
            <p:nvSpPr>
              <p:cNvPr id="105" name="TextBox 104"/>
              <p:cNvSpPr txBox="1"/>
              <p:nvPr/>
            </p:nvSpPr>
            <p:spPr>
              <a:xfrm>
                <a:off x="3606657" y="182312"/>
                <a:ext cx="233082" cy="259675"/>
              </a:xfrm>
              <a:prstGeom prst="ellipse">
                <a:avLst/>
              </a:prstGeom>
              <a:gradFill flip="none" rotWithShape="1">
                <a:gsLst>
                  <a:gs pos="0">
                    <a:schemeClr val="bg1"/>
                  </a:gs>
                  <a:gs pos="54000">
                    <a:schemeClr val="accent4">
                      <a:lumMod val="60000"/>
                      <a:lumOff val="40000"/>
                    </a:schemeClr>
                  </a:gs>
                  <a:gs pos="100000">
                    <a:srgbClr val="EEB500"/>
                  </a:gs>
                </a:gsLst>
                <a:path path="circle">
                  <a:fillToRect l="50000" t="50000" r="50000" b="50000"/>
                </a:path>
                <a:tileRect/>
              </a:gradFill>
            </p:spPr>
            <p:txBody>
              <a:bodyPr wrap="square" rtlCol="0">
                <a:spAutoFit/>
              </a:bodyPr>
              <a:lstStyle/>
              <a:p>
                <a:pPr algn="ctr"/>
                <a:endParaRPr lang="en-GB" sz="600" b="1" dirty="0">
                  <a:latin typeface="Arial Black" panose="020B0A04020102020204" pitchFamily="34" charset="0"/>
                </a:endParaRPr>
              </a:p>
            </p:txBody>
          </p:sp>
          <p:sp>
            <p:nvSpPr>
              <p:cNvPr id="106" name="TextBox 105"/>
              <p:cNvSpPr txBox="1"/>
              <p:nvPr/>
            </p:nvSpPr>
            <p:spPr>
              <a:xfrm>
                <a:off x="3567810" y="219817"/>
                <a:ext cx="310776" cy="184666"/>
              </a:xfrm>
              <a:prstGeom prst="rect">
                <a:avLst/>
              </a:prstGeom>
              <a:noFill/>
            </p:spPr>
            <p:txBody>
              <a:bodyPr wrap="square" rtlCol="0">
                <a:spAutoFit/>
              </a:bodyPr>
              <a:lstStyle/>
              <a:p>
                <a:pPr algn="ctr"/>
                <a:r>
                  <a:rPr lang="en-GB" sz="600" dirty="0" smtClean="0">
                    <a:latin typeface="Arial Black" panose="020B0A04020102020204" pitchFamily="34" charset="0"/>
                  </a:rPr>
                  <a:t>20</a:t>
                </a:r>
                <a:endParaRPr lang="en-GB" sz="600" dirty="0">
                  <a:latin typeface="Arial Black" panose="020B0A04020102020204" pitchFamily="34" charset="0"/>
                </a:endParaRPr>
              </a:p>
            </p:txBody>
          </p:sp>
        </p:grpSp>
        <p:grpSp>
          <p:nvGrpSpPr>
            <p:cNvPr id="95" name="Group 94"/>
            <p:cNvGrpSpPr/>
            <p:nvPr/>
          </p:nvGrpSpPr>
          <p:grpSpPr>
            <a:xfrm>
              <a:off x="4413623" y="3056685"/>
              <a:ext cx="310776" cy="259675"/>
              <a:chOff x="3567810" y="182312"/>
              <a:chExt cx="310776" cy="259675"/>
            </a:xfrm>
          </p:grpSpPr>
          <p:sp>
            <p:nvSpPr>
              <p:cNvPr id="103" name="TextBox 102"/>
              <p:cNvSpPr txBox="1"/>
              <p:nvPr/>
            </p:nvSpPr>
            <p:spPr>
              <a:xfrm>
                <a:off x="3606657" y="182312"/>
                <a:ext cx="233082" cy="259675"/>
              </a:xfrm>
              <a:prstGeom prst="ellipse">
                <a:avLst/>
              </a:prstGeom>
              <a:gradFill flip="none" rotWithShape="1">
                <a:gsLst>
                  <a:gs pos="0">
                    <a:schemeClr val="bg1"/>
                  </a:gs>
                  <a:gs pos="54000">
                    <a:schemeClr val="accent4">
                      <a:lumMod val="60000"/>
                      <a:lumOff val="40000"/>
                    </a:schemeClr>
                  </a:gs>
                  <a:gs pos="100000">
                    <a:srgbClr val="EEB500"/>
                  </a:gs>
                </a:gsLst>
                <a:path path="circle">
                  <a:fillToRect l="50000" t="50000" r="50000" b="50000"/>
                </a:path>
                <a:tileRect/>
              </a:gradFill>
            </p:spPr>
            <p:txBody>
              <a:bodyPr wrap="square" rtlCol="0">
                <a:spAutoFit/>
              </a:bodyPr>
              <a:lstStyle/>
              <a:p>
                <a:pPr algn="ctr"/>
                <a:endParaRPr lang="en-GB" sz="600" b="1" dirty="0">
                  <a:latin typeface="Arial Black" panose="020B0A04020102020204" pitchFamily="34" charset="0"/>
                </a:endParaRPr>
              </a:p>
            </p:txBody>
          </p:sp>
          <p:sp>
            <p:nvSpPr>
              <p:cNvPr id="104" name="TextBox 103"/>
              <p:cNvSpPr txBox="1"/>
              <p:nvPr/>
            </p:nvSpPr>
            <p:spPr>
              <a:xfrm>
                <a:off x="3567810" y="219817"/>
                <a:ext cx="310776" cy="184666"/>
              </a:xfrm>
              <a:prstGeom prst="rect">
                <a:avLst/>
              </a:prstGeom>
              <a:noFill/>
            </p:spPr>
            <p:txBody>
              <a:bodyPr wrap="square" rtlCol="0">
                <a:spAutoFit/>
              </a:bodyPr>
              <a:lstStyle/>
              <a:p>
                <a:pPr algn="ctr"/>
                <a:r>
                  <a:rPr lang="en-GB" sz="600" dirty="0">
                    <a:latin typeface="Arial Black" panose="020B0A04020102020204" pitchFamily="34" charset="0"/>
                  </a:rPr>
                  <a:t>4</a:t>
                </a:r>
                <a:r>
                  <a:rPr lang="en-GB" sz="600" dirty="0" smtClean="0">
                    <a:latin typeface="Arial Black" panose="020B0A04020102020204" pitchFamily="34" charset="0"/>
                  </a:rPr>
                  <a:t>0</a:t>
                </a:r>
                <a:endParaRPr lang="en-GB" sz="600" dirty="0">
                  <a:latin typeface="Arial Black" panose="020B0A04020102020204" pitchFamily="34" charset="0"/>
                </a:endParaRPr>
              </a:p>
            </p:txBody>
          </p:sp>
        </p:grpSp>
        <p:grpSp>
          <p:nvGrpSpPr>
            <p:cNvPr id="96" name="Group 95"/>
            <p:cNvGrpSpPr/>
            <p:nvPr/>
          </p:nvGrpSpPr>
          <p:grpSpPr>
            <a:xfrm>
              <a:off x="4414103" y="2615551"/>
              <a:ext cx="310776" cy="259675"/>
              <a:chOff x="3567810" y="182312"/>
              <a:chExt cx="310776" cy="259675"/>
            </a:xfrm>
          </p:grpSpPr>
          <p:sp>
            <p:nvSpPr>
              <p:cNvPr id="101" name="TextBox 100"/>
              <p:cNvSpPr txBox="1"/>
              <p:nvPr/>
            </p:nvSpPr>
            <p:spPr>
              <a:xfrm>
                <a:off x="3606657" y="182312"/>
                <a:ext cx="233082" cy="259675"/>
              </a:xfrm>
              <a:prstGeom prst="ellipse">
                <a:avLst/>
              </a:prstGeom>
              <a:gradFill flip="none" rotWithShape="1">
                <a:gsLst>
                  <a:gs pos="0">
                    <a:schemeClr val="bg1"/>
                  </a:gs>
                  <a:gs pos="54000">
                    <a:schemeClr val="accent4">
                      <a:lumMod val="60000"/>
                      <a:lumOff val="40000"/>
                    </a:schemeClr>
                  </a:gs>
                  <a:gs pos="100000">
                    <a:srgbClr val="EEB500"/>
                  </a:gs>
                </a:gsLst>
                <a:path path="circle">
                  <a:fillToRect l="50000" t="50000" r="50000" b="50000"/>
                </a:path>
                <a:tileRect/>
              </a:gradFill>
            </p:spPr>
            <p:txBody>
              <a:bodyPr wrap="square" rtlCol="0">
                <a:spAutoFit/>
              </a:bodyPr>
              <a:lstStyle/>
              <a:p>
                <a:pPr algn="ctr"/>
                <a:endParaRPr lang="en-GB" sz="600" b="1" dirty="0">
                  <a:latin typeface="Arial Black" panose="020B0A04020102020204" pitchFamily="34" charset="0"/>
                </a:endParaRPr>
              </a:p>
            </p:txBody>
          </p:sp>
          <p:sp>
            <p:nvSpPr>
              <p:cNvPr id="102" name="TextBox 101"/>
              <p:cNvSpPr txBox="1"/>
              <p:nvPr/>
            </p:nvSpPr>
            <p:spPr>
              <a:xfrm>
                <a:off x="3567810" y="219817"/>
                <a:ext cx="310776" cy="184666"/>
              </a:xfrm>
              <a:prstGeom prst="rect">
                <a:avLst/>
              </a:prstGeom>
              <a:noFill/>
            </p:spPr>
            <p:txBody>
              <a:bodyPr wrap="square" rtlCol="0">
                <a:spAutoFit/>
              </a:bodyPr>
              <a:lstStyle/>
              <a:p>
                <a:pPr algn="ctr"/>
                <a:r>
                  <a:rPr lang="en-GB" sz="600" dirty="0">
                    <a:latin typeface="Arial Black" panose="020B0A04020102020204" pitchFamily="34" charset="0"/>
                  </a:rPr>
                  <a:t>6</a:t>
                </a:r>
                <a:r>
                  <a:rPr lang="en-GB" sz="600" dirty="0" smtClean="0">
                    <a:latin typeface="Arial Black" panose="020B0A04020102020204" pitchFamily="34" charset="0"/>
                  </a:rPr>
                  <a:t>0</a:t>
                </a:r>
                <a:endParaRPr lang="en-GB" sz="600" dirty="0">
                  <a:latin typeface="Arial Black" panose="020B0A04020102020204" pitchFamily="34" charset="0"/>
                </a:endParaRPr>
              </a:p>
            </p:txBody>
          </p:sp>
        </p:grpSp>
        <p:grpSp>
          <p:nvGrpSpPr>
            <p:cNvPr id="97" name="Group 96"/>
            <p:cNvGrpSpPr/>
            <p:nvPr/>
          </p:nvGrpSpPr>
          <p:grpSpPr>
            <a:xfrm>
              <a:off x="4413623" y="2211733"/>
              <a:ext cx="310776" cy="259675"/>
              <a:chOff x="3567810" y="182312"/>
              <a:chExt cx="310776" cy="259675"/>
            </a:xfrm>
          </p:grpSpPr>
          <p:sp>
            <p:nvSpPr>
              <p:cNvPr id="99" name="TextBox 98"/>
              <p:cNvSpPr txBox="1"/>
              <p:nvPr/>
            </p:nvSpPr>
            <p:spPr>
              <a:xfrm>
                <a:off x="3606657" y="182312"/>
                <a:ext cx="233082" cy="259675"/>
              </a:xfrm>
              <a:prstGeom prst="ellipse">
                <a:avLst/>
              </a:prstGeom>
              <a:gradFill flip="none" rotWithShape="1">
                <a:gsLst>
                  <a:gs pos="0">
                    <a:schemeClr val="bg1"/>
                  </a:gs>
                  <a:gs pos="54000">
                    <a:schemeClr val="accent4">
                      <a:lumMod val="60000"/>
                      <a:lumOff val="40000"/>
                    </a:schemeClr>
                  </a:gs>
                  <a:gs pos="100000">
                    <a:srgbClr val="EEB500"/>
                  </a:gs>
                </a:gsLst>
                <a:path path="circle">
                  <a:fillToRect l="50000" t="50000" r="50000" b="50000"/>
                </a:path>
                <a:tileRect/>
              </a:gradFill>
            </p:spPr>
            <p:txBody>
              <a:bodyPr wrap="square" rtlCol="0">
                <a:spAutoFit/>
              </a:bodyPr>
              <a:lstStyle/>
              <a:p>
                <a:pPr algn="ctr"/>
                <a:endParaRPr lang="en-GB" sz="600" b="1" dirty="0">
                  <a:latin typeface="Arial Black" panose="020B0A04020102020204" pitchFamily="34" charset="0"/>
                </a:endParaRPr>
              </a:p>
            </p:txBody>
          </p:sp>
          <p:sp>
            <p:nvSpPr>
              <p:cNvPr id="100" name="TextBox 99"/>
              <p:cNvSpPr txBox="1"/>
              <p:nvPr/>
            </p:nvSpPr>
            <p:spPr>
              <a:xfrm>
                <a:off x="3567810" y="219817"/>
                <a:ext cx="310776" cy="184666"/>
              </a:xfrm>
              <a:prstGeom prst="rect">
                <a:avLst/>
              </a:prstGeom>
              <a:noFill/>
            </p:spPr>
            <p:txBody>
              <a:bodyPr wrap="square" rtlCol="0">
                <a:spAutoFit/>
              </a:bodyPr>
              <a:lstStyle/>
              <a:p>
                <a:pPr algn="ctr"/>
                <a:r>
                  <a:rPr lang="en-GB" sz="600" dirty="0" smtClean="0">
                    <a:latin typeface="Arial Black" panose="020B0A04020102020204" pitchFamily="34" charset="0"/>
                  </a:rPr>
                  <a:t>80</a:t>
                </a:r>
                <a:endParaRPr lang="en-GB" sz="600" dirty="0">
                  <a:latin typeface="Arial Black" panose="020B0A04020102020204" pitchFamily="34" charset="0"/>
                </a:endParaRPr>
              </a:p>
            </p:txBody>
          </p:sp>
        </p:grpSp>
        <p:sp>
          <p:nvSpPr>
            <p:cNvPr id="98" name="TextBox 97"/>
            <p:cNvSpPr txBox="1"/>
            <p:nvPr/>
          </p:nvSpPr>
          <p:spPr>
            <a:xfrm>
              <a:off x="4479011" y="1850085"/>
              <a:ext cx="180000" cy="180000"/>
            </a:xfrm>
            <a:prstGeom prst="ellipse">
              <a:avLst/>
            </a:prstGeom>
            <a:gradFill flip="none" rotWithShape="1">
              <a:gsLst>
                <a:gs pos="0">
                  <a:schemeClr val="bg1"/>
                </a:gs>
                <a:gs pos="54000">
                  <a:schemeClr val="accent1">
                    <a:lumMod val="60000"/>
                    <a:lumOff val="40000"/>
                  </a:schemeClr>
                </a:gs>
                <a:gs pos="100000">
                  <a:schemeClr val="accent1"/>
                </a:gs>
              </a:gsLst>
              <a:path path="circle">
                <a:fillToRect l="50000" t="50000" r="50000" b="50000"/>
              </a:path>
              <a:tileRect/>
            </a:gradFill>
          </p:spPr>
          <p:txBody>
            <a:bodyPr wrap="square" rtlCol="0">
              <a:spAutoFit/>
            </a:bodyPr>
            <a:lstStyle/>
            <a:p>
              <a:pPr algn="ctr"/>
              <a:endParaRPr lang="en-GB" sz="600" b="1" dirty="0">
                <a:latin typeface="Arial Black" panose="020B0A04020102020204" pitchFamily="34" charset="0"/>
              </a:endParaRPr>
            </a:p>
          </p:txBody>
        </p:sp>
      </p:grpSp>
      <p:sp>
        <p:nvSpPr>
          <p:cNvPr id="112" name="Rectangle 111"/>
          <p:cNvSpPr/>
          <p:nvPr/>
        </p:nvSpPr>
        <p:spPr>
          <a:xfrm>
            <a:off x="-4789040" y="6627167"/>
            <a:ext cx="3443571" cy="461665"/>
          </a:xfrm>
          <a:prstGeom prst="rect">
            <a:avLst/>
          </a:prstGeom>
        </p:spPr>
        <p:txBody>
          <a:bodyPr wrap="none">
            <a:spAutoFit/>
          </a:bodyPr>
          <a:lstStyle/>
          <a:p>
            <a:r>
              <a:rPr lang="en-GB" dirty="0"/>
              <a:t>Stock photo: </a:t>
            </a:r>
            <a:r>
              <a:rPr lang="en-GB" dirty="0" smtClean="0"/>
              <a:t>44677214 </a:t>
            </a:r>
            <a:endParaRPr lang="en-GB" dirty="0"/>
          </a:p>
        </p:txBody>
      </p:sp>
    </p:spTree>
    <p:extLst>
      <p:ext uri="{BB962C8B-B14F-4D97-AF65-F5344CB8AC3E}">
        <p14:creationId xmlns:p14="http://schemas.microsoft.com/office/powerpoint/2010/main" val="310767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endParaRPr lang="en-GB"/>
          </a:p>
        </p:txBody>
      </p:sp>
      <p:pic>
        <p:nvPicPr>
          <p:cNvPr id="1026" name="Picture 2" descr="q3_2015_spam_eng_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54" y="0"/>
            <a:ext cx="1103704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6982" y="1163782"/>
            <a:ext cx="4846198" cy="954107"/>
          </a:xfrm>
          <a:prstGeom prst="rect">
            <a:avLst/>
          </a:prstGeom>
          <a:noFill/>
        </p:spPr>
        <p:txBody>
          <a:bodyPr wrap="none" rtlCol="0">
            <a:spAutoFit/>
          </a:bodyPr>
          <a:lstStyle/>
          <a:p>
            <a:r>
              <a:rPr lang="en-GB" sz="2800" b="1" dirty="0" smtClean="0"/>
              <a:t>Sources of malicious Spam</a:t>
            </a:r>
          </a:p>
          <a:p>
            <a:r>
              <a:rPr lang="en-GB" sz="2800" b="1" dirty="0" smtClean="0"/>
              <a:t>Jul-Sept 2015</a:t>
            </a:r>
            <a:endParaRPr lang="en-GB" sz="2800" b="1" dirty="0"/>
          </a:p>
        </p:txBody>
      </p:sp>
    </p:spTree>
    <p:extLst>
      <p:ext uri="{BB962C8B-B14F-4D97-AF65-F5344CB8AC3E}">
        <p14:creationId xmlns:p14="http://schemas.microsoft.com/office/powerpoint/2010/main" val="172650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196518" y="766243"/>
            <a:ext cx="8761413" cy="706964"/>
          </a:xfrm>
        </p:spPr>
        <p:txBody>
          <a:bodyPr/>
          <a:lstStyle/>
          <a:p>
            <a:r>
              <a:rPr lang="en-US" altLang="en-US" dirty="0" smtClean="0"/>
              <a:t>Cybersecurity:</a:t>
            </a:r>
            <a:br>
              <a:rPr lang="en-US" altLang="en-US" dirty="0" smtClean="0"/>
            </a:br>
            <a:r>
              <a:rPr lang="en-US" altLang="en-US" dirty="0" smtClean="0"/>
              <a:t>aims of the Edge Hill project</a:t>
            </a:r>
          </a:p>
        </p:txBody>
      </p:sp>
      <p:sp>
        <p:nvSpPr>
          <p:cNvPr id="28675" name="Content Placeholder 2"/>
          <p:cNvSpPr>
            <a:spLocks noGrp="1"/>
          </p:cNvSpPr>
          <p:nvPr>
            <p:ph idx="1"/>
          </p:nvPr>
        </p:nvSpPr>
        <p:spPr>
          <a:xfrm>
            <a:off x="1196518" y="1844719"/>
            <a:ext cx="10545208" cy="4445432"/>
          </a:xfrm>
        </p:spPr>
        <p:txBody>
          <a:bodyPr/>
          <a:lstStyle/>
          <a:p>
            <a:pPr marL="0" indent="0">
              <a:buNone/>
            </a:pPr>
            <a:endParaRPr lang="en-GB" altLang="en-US" sz="2400" dirty="0"/>
          </a:p>
          <a:p>
            <a:pPr marL="0" indent="0">
              <a:buNone/>
            </a:pPr>
            <a:r>
              <a:rPr lang="en-GB" altLang="en-US" sz="2800" dirty="0"/>
              <a:t>Responds directly to the UK government</a:t>
            </a:r>
            <a:r>
              <a:rPr lang="ja-JP" altLang="en-GB" sz="2800" dirty="0"/>
              <a:t>’</a:t>
            </a:r>
            <a:r>
              <a:rPr lang="en-GB" altLang="ja-JP" sz="2800" dirty="0"/>
              <a:t>s National Cyber Strategy by:</a:t>
            </a:r>
          </a:p>
          <a:p>
            <a:r>
              <a:rPr lang="en-GB" altLang="en-US" sz="2400" dirty="0"/>
              <a:t>Creating widely available </a:t>
            </a:r>
            <a:r>
              <a:rPr lang="en-GB" altLang="en-US" sz="2400" b="1" dirty="0"/>
              <a:t>leading-edge educational resources </a:t>
            </a:r>
            <a:r>
              <a:rPr lang="en-GB" altLang="en-US" sz="2400" dirty="0"/>
              <a:t>for industry and </a:t>
            </a:r>
            <a:r>
              <a:rPr lang="en-GB" altLang="en-US" sz="2400" dirty="0" smtClean="0"/>
              <a:t>HE which </a:t>
            </a:r>
            <a:r>
              <a:rPr lang="en-GB" altLang="en-US" sz="2400" b="1" dirty="0" smtClean="0"/>
              <a:t>develop employability</a:t>
            </a:r>
          </a:p>
          <a:p>
            <a:r>
              <a:rPr lang="en-GB" altLang="en-US" sz="2400" dirty="0" smtClean="0"/>
              <a:t>Increasing </a:t>
            </a:r>
            <a:r>
              <a:rPr lang="en-GB" altLang="en-US" sz="2400" b="1" dirty="0"/>
              <a:t>SMEs</a:t>
            </a:r>
            <a:r>
              <a:rPr lang="ja-JP" altLang="en-GB" sz="2400" b="1" dirty="0"/>
              <a:t>’</a:t>
            </a:r>
            <a:r>
              <a:rPr lang="en-GB" altLang="ja-JP" sz="2400" b="1" dirty="0"/>
              <a:t> cybersecurity expertise</a:t>
            </a:r>
            <a:r>
              <a:rPr lang="en-GB" altLang="ja-JP" sz="2400" dirty="0"/>
              <a:t>.</a:t>
            </a:r>
          </a:p>
          <a:p>
            <a:r>
              <a:rPr lang="en-GB" altLang="en-US" sz="2400" dirty="0"/>
              <a:t>Increasing the </a:t>
            </a:r>
            <a:r>
              <a:rPr lang="en-GB" altLang="en-US" sz="2400" b="1" dirty="0"/>
              <a:t>supply and expertise of graduates</a:t>
            </a:r>
            <a:r>
              <a:rPr lang="en-GB" altLang="en-US" sz="2400" dirty="0"/>
              <a:t>.</a:t>
            </a:r>
          </a:p>
          <a:p>
            <a:r>
              <a:rPr lang="en-GB" altLang="en-US" sz="2400" dirty="0"/>
              <a:t>Maximising </a:t>
            </a:r>
            <a:r>
              <a:rPr lang="en-GB" altLang="en-US" sz="2400" b="1" dirty="0"/>
              <a:t>impact</a:t>
            </a:r>
            <a:r>
              <a:rPr lang="en-GB" altLang="en-US" sz="2400" dirty="0"/>
              <a:t> through active dissemination/ promotion</a:t>
            </a:r>
            <a:endParaRPr lang="en-US" altLang="en-US" sz="2400" dirty="0"/>
          </a:p>
        </p:txBody>
      </p:sp>
      <p:sp>
        <p:nvSpPr>
          <p:cNvPr id="2867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Arial" panose="020B060402020202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Arial" panose="020B060402020202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9pPr>
          </a:lstStyle>
          <a:p>
            <a:pPr>
              <a:spcBef>
                <a:spcPct val="0"/>
              </a:spcBef>
              <a:buClrTx/>
              <a:buSzTx/>
              <a:buFontTx/>
              <a:buNone/>
            </a:pPr>
            <a:fld id="{AB1C3315-84C4-4BCA-AE4D-7EABA8BF61A3}" type="slidenum">
              <a:rPr lang="en-GB" altLang="en-US" sz="1400">
                <a:cs typeface="Times New Roman" panose="02020603050405020304" pitchFamily="18" charset="0"/>
              </a:rPr>
              <a:pPr>
                <a:spcBef>
                  <a:spcPct val="0"/>
                </a:spcBef>
                <a:buClrTx/>
                <a:buSzTx/>
                <a:buFontTx/>
                <a:buNone/>
              </a:pPr>
              <a:t>5</a:t>
            </a:fld>
            <a:endParaRPr lang="en-GB" altLang="en-US" sz="1400">
              <a:cs typeface="Times New Roman" panose="02020603050405020304" pitchFamily="18" charset="0"/>
            </a:endParaRPr>
          </a:p>
        </p:txBody>
      </p:sp>
    </p:spTree>
    <p:extLst>
      <p:ext uri="{BB962C8B-B14F-4D97-AF65-F5344CB8AC3E}">
        <p14:creationId xmlns:p14="http://schemas.microsoft.com/office/powerpoint/2010/main" val="1878166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154954" y="602673"/>
            <a:ext cx="8761413" cy="1077959"/>
          </a:xfrm>
        </p:spPr>
        <p:txBody>
          <a:bodyPr/>
          <a:lstStyle/>
          <a:p>
            <a:r>
              <a:rPr lang="en-US" altLang="en-US" dirty="0" smtClean="0"/>
              <a:t>Cybersecurity:</a:t>
            </a:r>
            <a:br>
              <a:rPr lang="en-US" altLang="en-US" dirty="0" smtClean="0"/>
            </a:br>
            <a:r>
              <a:rPr lang="en-US" altLang="en-US" dirty="0" smtClean="0"/>
              <a:t>components of the project</a:t>
            </a:r>
          </a:p>
        </p:txBody>
      </p:sp>
      <p:sp>
        <p:nvSpPr>
          <p:cNvPr id="38914" name="Content Placeholder 2"/>
          <p:cNvSpPr>
            <a:spLocks noGrp="1"/>
          </p:cNvSpPr>
          <p:nvPr>
            <p:ph idx="1"/>
          </p:nvPr>
        </p:nvSpPr>
        <p:spPr>
          <a:xfrm>
            <a:off x="808383" y="2103438"/>
            <a:ext cx="10382356" cy="4114800"/>
          </a:xfrm>
        </p:spPr>
        <p:txBody>
          <a:bodyPr>
            <a:normAutofit lnSpcReduction="10000"/>
          </a:bodyPr>
          <a:lstStyle/>
          <a:p>
            <a:pPr>
              <a:defRPr/>
            </a:pPr>
            <a:r>
              <a:rPr lang="en-GB" sz="2400" dirty="0">
                <a:solidFill>
                  <a:srgbClr val="FF0000"/>
                </a:solidFill>
                <a:effectLst>
                  <a:outerShdw blurRad="38100" dist="38100" dir="2700000" algn="tl">
                    <a:srgbClr val="000000">
                      <a:alpha val="43137"/>
                    </a:srgbClr>
                  </a:outerShdw>
                </a:effectLst>
              </a:rPr>
              <a:t>PBL scenarios:</a:t>
            </a:r>
          </a:p>
          <a:p>
            <a:pPr lvl="1">
              <a:defRPr/>
            </a:pPr>
            <a:r>
              <a:rPr lang="en-GB" sz="2000" i="1" dirty="0"/>
              <a:t>Flexible and re-usable Cyber-security scenarios </a:t>
            </a:r>
            <a:r>
              <a:rPr lang="en-GB" sz="2000" dirty="0"/>
              <a:t>aligned with current best practice</a:t>
            </a:r>
            <a:r>
              <a:rPr lang="en-GB" sz="2000" dirty="0" smtClean="0"/>
              <a:t>. Developed with Industry partners. </a:t>
            </a:r>
            <a:endParaRPr lang="en-GB" sz="2000" dirty="0"/>
          </a:p>
          <a:p>
            <a:pPr>
              <a:defRPr/>
            </a:pPr>
            <a:r>
              <a:rPr lang="en-GB" sz="2400" dirty="0" smtClean="0">
                <a:solidFill>
                  <a:srgbClr val="FF0000"/>
                </a:solidFill>
                <a:effectLst>
                  <a:outerShdw blurRad="38100" dist="38100" dir="2700000" algn="tl">
                    <a:srgbClr val="000000">
                      <a:alpha val="43137"/>
                    </a:srgbClr>
                  </a:outerShdw>
                </a:effectLst>
              </a:rPr>
              <a:t>MOOC</a:t>
            </a:r>
          </a:p>
          <a:p>
            <a:pPr>
              <a:defRPr/>
            </a:pPr>
            <a:r>
              <a:rPr lang="en-GB" sz="2400" dirty="0" smtClean="0">
                <a:solidFill>
                  <a:srgbClr val="FF0000"/>
                </a:solidFill>
                <a:effectLst>
                  <a:outerShdw blurRad="38100" dist="38100" dir="2700000" algn="tl">
                    <a:srgbClr val="000000">
                      <a:alpha val="43137"/>
                    </a:srgbClr>
                  </a:outerShdw>
                </a:effectLst>
              </a:rPr>
              <a:t>Knowledge Exchange</a:t>
            </a:r>
            <a:endParaRPr lang="en-GB" sz="2400" dirty="0">
              <a:solidFill>
                <a:srgbClr val="FF0000"/>
              </a:solidFill>
              <a:effectLst>
                <a:outerShdw blurRad="38100" dist="38100" dir="2700000" algn="tl">
                  <a:srgbClr val="000000">
                    <a:alpha val="43137"/>
                  </a:srgbClr>
                </a:outerShdw>
              </a:effectLst>
            </a:endParaRPr>
          </a:p>
          <a:p>
            <a:pPr lvl="1">
              <a:defRPr/>
            </a:pPr>
            <a:r>
              <a:rPr lang="en-GB" sz="2000" dirty="0"/>
              <a:t>MSc InfoSec Students undertake activities to promote </a:t>
            </a:r>
            <a:br>
              <a:rPr lang="en-GB" sz="2000" dirty="0"/>
            </a:br>
            <a:r>
              <a:rPr lang="en-GB" sz="2000" dirty="0"/>
              <a:t>Cyber-Security during a placement within an SME.</a:t>
            </a:r>
          </a:p>
          <a:p>
            <a:pPr>
              <a:defRPr/>
            </a:pPr>
            <a:r>
              <a:rPr lang="en-GB" sz="2400" dirty="0"/>
              <a:t> </a:t>
            </a:r>
            <a:r>
              <a:rPr lang="en-GB" sz="2400" dirty="0">
                <a:solidFill>
                  <a:srgbClr val="FF0000"/>
                </a:solidFill>
                <a:effectLst>
                  <a:outerShdw blurRad="38100" dist="38100" dir="2700000" algn="tl">
                    <a:srgbClr val="000000">
                      <a:alpha val="43137"/>
                    </a:srgbClr>
                  </a:outerShdw>
                </a:effectLst>
              </a:rPr>
              <a:t>Model of Engagement</a:t>
            </a:r>
          </a:p>
          <a:p>
            <a:pPr lvl="1">
              <a:defRPr/>
            </a:pPr>
            <a:r>
              <a:rPr lang="en-GB" sz="2000" dirty="0"/>
              <a:t>the evidence-based model, derived from evaluation, enables other HEIs to adopt or adapt it.</a:t>
            </a:r>
            <a:endParaRPr lang="en-US" altLang="en-US" sz="2000" dirty="0"/>
          </a:p>
        </p:txBody>
      </p:sp>
      <p:sp>
        <p:nvSpPr>
          <p:cNvPr id="2970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Arial" panose="020B060402020202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Arial" panose="020B060402020202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9pPr>
          </a:lstStyle>
          <a:p>
            <a:pPr>
              <a:spcBef>
                <a:spcPct val="0"/>
              </a:spcBef>
              <a:buClrTx/>
              <a:buSzTx/>
              <a:buFontTx/>
              <a:buNone/>
            </a:pPr>
            <a:fld id="{4410A17F-22A3-47AA-9104-6E01CB40246B}" type="slidenum">
              <a:rPr lang="en-GB" altLang="en-US" sz="1400">
                <a:cs typeface="Times New Roman" panose="02020603050405020304" pitchFamily="18" charset="0"/>
              </a:rPr>
              <a:pPr>
                <a:spcBef>
                  <a:spcPct val="0"/>
                </a:spcBef>
                <a:buClrTx/>
                <a:buSzTx/>
                <a:buFontTx/>
                <a:buNone/>
              </a:pPr>
              <a:t>6</a:t>
            </a:fld>
            <a:endParaRPr lang="en-GB" altLang="en-US" sz="1400">
              <a:cs typeface="Times New Roman" panose="02020603050405020304" pitchFamily="18" charset="0"/>
            </a:endParaRPr>
          </a:p>
        </p:txBody>
      </p:sp>
    </p:spTree>
    <p:extLst>
      <p:ext uri="{BB962C8B-B14F-4D97-AF65-F5344CB8AC3E}">
        <p14:creationId xmlns:p14="http://schemas.microsoft.com/office/powerpoint/2010/main" val="3977431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802562" y="378394"/>
            <a:ext cx="6907524" cy="2604476"/>
          </a:xfrm>
          <a:prstGeom prst="rect">
            <a:avLst/>
          </a:prstGeom>
        </p:spPr>
      </p:pic>
      <p:sp>
        <p:nvSpPr>
          <p:cNvPr id="2" name="Title 1"/>
          <p:cNvSpPr>
            <a:spLocks noGrp="1"/>
          </p:cNvSpPr>
          <p:nvPr>
            <p:ph type="title"/>
          </p:nvPr>
        </p:nvSpPr>
        <p:spPr/>
        <p:txBody>
          <a:bodyPr/>
          <a:lstStyle/>
          <a:p>
            <a:r>
              <a:rPr lang="en-GB" dirty="0" smtClean="0"/>
              <a:t>PBL &amp; Employability</a:t>
            </a:r>
            <a:endParaRPr lang="en-GB" dirty="0"/>
          </a:p>
        </p:txBody>
      </p:sp>
      <p:sp>
        <p:nvSpPr>
          <p:cNvPr id="3" name="Content Placeholder 2"/>
          <p:cNvSpPr>
            <a:spLocks noGrp="1"/>
          </p:cNvSpPr>
          <p:nvPr>
            <p:ph idx="1"/>
          </p:nvPr>
        </p:nvSpPr>
        <p:spPr>
          <a:xfrm>
            <a:off x="525657" y="2982870"/>
            <a:ext cx="10916700" cy="3416300"/>
          </a:xfrm>
        </p:spPr>
        <p:txBody>
          <a:bodyPr>
            <a:normAutofit/>
          </a:bodyPr>
          <a:lstStyle/>
          <a:p>
            <a:r>
              <a:rPr lang="en-GB" sz="2400" b="1" dirty="0" smtClean="0"/>
              <a:t>How does PBL develop Employability?</a:t>
            </a:r>
          </a:p>
          <a:p>
            <a:pPr marL="342900" lvl="1" indent="-342900"/>
            <a:r>
              <a:rPr lang="en-US" sz="1800" b="1" dirty="0" smtClean="0"/>
              <a:t>People </a:t>
            </a:r>
            <a:r>
              <a:rPr lang="en-US" sz="1800" b="1" dirty="0"/>
              <a:t>related skills </a:t>
            </a:r>
            <a:r>
              <a:rPr lang="en-US" sz="1800" b="1" dirty="0" smtClean="0"/>
              <a:t>: </a:t>
            </a:r>
            <a:r>
              <a:rPr lang="en-US" sz="1800" dirty="0"/>
              <a:t>Communication, Interpersonal, influencing, Negotiation, Team-working, </a:t>
            </a:r>
            <a:r>
              <a:rPr lang="en-US" sz="1800" dirty="0" err="1"/>
              <a:t>Leadership,Business</a:t>
            </a:r>
            <a:r>
              <a:rPr lang="en-US" sz="1800" dirty="0"/>
              <a:t> &amp; customer awareness</a:t>
            </a:r>
            <a:endParaRPr lang="en-GB" sz="1800" dirty="0"/>
          </a:p>
          <a:p>
            <a:pPr marL="342900" lvl="1" indent="-342900"/>
            <a:r>
              <a:rPr lang="en-US" sz="1800" b="1" dirty="0" err="1"/>
              <a:t>Conceptualising</a:t>
            </a:r>
            <a:r>
              <a:rPr lang="en-US" sz="1800" b="1" dirty="0"/>
              <a:t> / thinking </a:t>
            </a:r>
            <a:r>
              <a:rPr lang="en-US" sz="1800" b="1" dirty="0" smtClean="0"/>
              <a:t>skills: </a:t>
            </a:r>
            <a:r>
              <a:rPr lang="en-US" sz="1800" dirty="0"/>
              <a:t>Managing information, Problem solving, Planning &amp; organization, Learning skills, Thinking innovatively &amp; creatively, Reflective skills</a:t>
            </a:r>
            <a:endParaRPr lang="en-GB" sz="1800" dirty="0"/>
          </a:p>
          <a:p>
            <a:r>
              <a:rPr lang="en-US" b="1" dirty="0"/>
              <a:t>Skills related to the </a:t>
            </a:r>
            <a:r>
              <a:rPr lang="en-US" b="1" dirty="0" smtClean="0"/>
              <a:t>community: </a:t>
            </a:r>
            <a:r>
              <a:rPr lang="en-US" dirty="0"/>
              <a:t>Citizenship </a:t>
            </a:r>
            <a:r>
              <a:rPr lang="en-US" dirty="0" smtClean="0"/>
              <a:t>skills</a:t>
            </a:r>
          </a:p>
          <a:p>
            <a:r>
              <a:rPr lang="en-US" b="1" dirty="0"/>
              <a:t>Personal skills &amp; </a:t>
            </a:r>
            <a:r>
              <a:rPr lang="en-US" b="1" dirty="0" smtClean="0"/>
              <a:t>attributes: </a:t>
            </a:r>
            <a:r>
              <a:rPr lang="en-US" dirty="0" smtClean="0"/>
              <a:t>Professionalism </a:t>
            </a:r>
            <a:r>
              <a:rPr lang="en-US" dirty="0"/>
              <a:t>and Ethical </a:t>
            </a:r>
            <a:r>
              <a:rPr lang="en-US" dirty="0" err="1"/>
              <a:t>behaviour</a:t>
            </a:r>
            <a:r>
              <a:rPr lang="en-US" dirty="0"/>
              <a:t>, Enthusiasm &amp; positive attitude, Adaptability, Motivation, Reliability, Responsibility, Honesty, Resourcefulness / Determination, Commitment, Flexibility, Time management and working under pressure</a:t>
            </a:r>
            <a:endParaRPr lang="en-GB" dirty="0"/>
          </a:p>
          <a:p>
            <a:endParaRPr lang="en-GB" dirty="0"/>
          </a:p>
        </p:txBody>
      </p:sp>
    </p:spTree>
    <p:extLst>
      <p:ext uri="{BB962C8B-B14F-4D97-AF65-F5344CB8AC3E}">
        <p14:creationId xmlns:p14="http://schemas.microsoft.com/office/powerpoint/2010/main" val="303174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219200" y="679572"/>
            <a:ext cx="8761413" cy="706964"/>
          </a:xfrm>
        </p:spPr>
        <p:txBody>
          <a:bodyPr/>
          <a:lstStyle/>
          <a:p>
            <a:r>
              <a:rPr lang="en-US" altLang="en-US" dirty="0" smtClean="0"/>
              <a:t>Cybersecurity:</a:t>
            </a:r>
            <a:br>
              <a:rPr lang="en-US" altLang="en-US" dirty="0" smtClean="0"/>
            </a:br>
            <a:r>
              <a:rPr lang="en-US" altLang="en-US" dirty="0" smtClean="0"/>
              <a:t>progress to date</a:t>
            </a:r>
          </a:p>
        </p:txBody>
      </p:sp>
      <p:sp>
        <p:nvSpPr>
          <p:cNvPr id="39938" name="Content Placeholder 2"/>
          <p:cNvSpPr>
            <a:spLocks noGrp="1"/>
          </p:cNvSpPr>
          <p:nvPr>
            <p:ph idx="1"/>
          </p:nvPr>
        </p:nvSpPr>
        <p:spPr>
          <a:xfrm>
            <a:off x="1" y="2287577"/>
            <a:ext cx="7494128" cy="3674165"/>
          </a:xfrm>
        </p:spPr>
        <p:txBody>
          <a:bodyPr>
            <a:normAutofit fontScale="92500" lnSpcReduction="10000"/>
          </a:bodyPr>
          <a:lstStyle/>
          <a:p>
            <a:pPr lvl="1">
              <a:defRPr/>
            </a:pPr>
            <a:r>
              <a:rPr lang="en-US" altLang="en-US" sz="2400" dirty="0">
                <a:solidFill>
                  <a:srgbClr val="FF0000"/>
                </a:solidFill>
                <a:effectLst>
                  <a:outerShdw blurRad="38100" dist="38100" dir="2700000" algn="tl">
                    <a:srgbClr val="000000">
                      <a:alpha val="43137"/>
                    </a:srgbClr>
                  </a:outerShdw>
                </a:effectLst>
              </a:rPr>
              <a:t>9 paper based PBL Scenarios in Draft form</a:t>
            </a:r>
          </a:p>
          <a:p>
            <a:pPr lvl="2">
              <a:defRPr/>
            </a:pPr>
            <a:r>
              <a:rPr lang="en-US" altLang="en-US" sz="2000" dirty="0"/>
              <a:t>Incident management, Emergency services, Social Engineering, Data Governance, Secure Development, Cryptography, </a:t>
            </a:r>
            <a:r>
              <a:rPr lang="en-US" altLang="en-US" sz="2000" dirty="0" err="1"/>
              <a:t>WiFi</a:t>
            </a:r>
            <a:r>
              <a:rPr lang="en-US" altLang="en-US" sz="2000" dirty="0"/>
              <a:t> Security, Web form attacks, Risk Assessment.</a:t>
            </a:r>
          </a:p>
          <a:p>
            <a:pPr lvl="2">
              <a:defRPr/>
            </a:pPr>
            <a:r>
              <a:rPr lang="en-US" altLang="en-US" sz="2000" dirty="0"/>
              <a:t>TEL resources for </a:t>
            </a:r>
            <a:r>
              <a:rPr lang="en-US" altLang="en-US" sz="2000" dirty="0" smtClean="0"/>
              <a:t>6 </a:t>
            </a:r>
            <a:r>
              <a:rPr lang="en-US" altLang="en-US" sz="2000" dirty="0"/>
              <a:t>created </a:t>
            </a:r>
          </a:p>
          <a:p>
            <a:pPr lvl="1">
              <a:defRPr/>
            </a:pPr>
            <a:r>
              <a:rPr lang="en-US" altLang="en-US" sz="2400" dirty="0">
                <a:solidFill>
                  <a:srgbClr val="FF0000"/>
                </a:solidFill>
                <a:effectLst>
                  <a:outerShdw blurRad="38100" dist="38100" dir="2700000" algn="tl">
                    <a:srgbClr val="000000">
                      <a:alpha val="43137"/>
                    </a:srgbClr>
                  </a:outerShdw>
                </a:effectLst>
              </a:rPr>
              <a:t>3 x SME placements </a:t>
            </a:r>
            <a:r>
              <a:rPr lang="en-US" altLang="en-US" sz="2400" dirty="0" smtClean="0">
                <a:solidFill>
                  <a:srgbClr val="FF0000"/>
                </a:solidFill>
                <a:effectLst>
                  <a:outerShdw blurRad="38100" dist="38100" dir="2700000" algn="tl">
                    <a:srgbClr val="000000">
                      <a:alpha val="43137"/>
                    </a:srgbClr>
                  </a:outerShdw>
                </a:effectLst>
              </a:rPr>
              <a:t>identified, 2 completed</a:t>
            </a:r>
            <a:endParaRPr lang="en-US" altLang="en-US" sz="2400" dirty="0">
              <a:solidFill>
                <a:srgbClr val="FF0000"/>
              </a:solidFill>
              <a:effectLst>
                <a:outerShdw blurRad="38100" dist="38100" dir="2700000" algn="tl">
                  <a:srgbClr val="000000">
                    <a:alpha val="43137"/>
                  </a:srgbClr>
                </a:outerShdw>
              </a:effectLst>
            </a:endParaRPr>
          </a:p>
          <a:p>
            <a:pPr lvl="2">
              <a:defRPr/>
            </a:pPr>
            <a:r>
              <a:rPr lang="en-US" altLang="en-US" sz="2000" dirty="0"/>
              <a:t>Risk </a:t>
            </a:r>
            <a:r>
              <a:rPr lang="en-US" altLang="en-US" sz="2000" dirty="0" smtClean="0"/>
              <a:t>Assessment x 2 ; Penetration test</a:t>
            </a:r>
            <a:endParaRPr lang="en-US" altLang="en-US" sz="2000" dirty="0"/>
          </a:p>
          <a:p>
            <a:pPr lvl="1">
              <a:defRPr/>
            </a:pPr>
            <a:r>
              <a:rPr lang="en-US" altLang="en-US" sz="2400" dirty="0">
                <a:solidFill>
                  <a:srgbClr val="FF0000"/>
                </a:solidFill>
                <a:effectLst>
                  <a:outerShdw blurRad="38100" dist="38100" dir="2700000" algn="tl">
                    <a:srgbClr val="000000">
                      <a:alpha val="43137"/>
                    </a:srgbClr>
                  </a:outerShdw>
                </a:effectLst>
              </a:rPr>
              <a:t>MOOC </a:t>
            </a:r>
            <a:r>
              <a:rPr lang="en-US" altLang="en-US" sz="2400" dirty="0" smtClean="0">
                <a:solidFill>
                  <a:srgbClr val="FF0000"/>
                </a:solidFill>
                <a:effectLst>
                  <a:outerShdw blurRad="38100" dist="38100" dir="2700000" algn="tl">
                    <a:srgbClr val="000000">
                      <a:alpha val="43137"/>
                    </a:srgbClr>
                  </a:outerShdw>
                </a:effectLst>
              </a:rPr>
              <a:t>created</a:t>
            </a:r>
          </a:p>
          <a:p>
            <a:pPr lvl="1">
              <a:defRPr/>
            </a:pPr>
            <a:r>
              <a:rPr lang="en-US" altLang="en-US" sz="2400" dirty="0">
                <a:solidFill>
                  <a:srgbClr val="FF0000"/>
                </a:solidFill>
                <a:effectLst>
                  <a:outerShdw blurRad="38100" dist="38100" dir="2700000" algn="tl">
                    <a:srgbClr val="000000">
                      <a:alpha val="43137"/>
                    </a:srgbClr>
                  </a:outerShdw>
                </a:effectLst>
              </a:rPr>
              <a:t>Project</a:t>
            </a:r>
            <a:r>
              <a:rPr lang="en-US" altLang="en-US" sz="2400" dirty="0" smtClean="0">
                <a:solidFill>
                  <a:srgbClr val="FF0000"/>
                </a:solidFill>
                <a:effectLst>
                  <a:outerShdw blurRad="38100" dist="38100" dir="2700000" algn="tl">
                    <a:srgbClr val="000000">
                      <a:alpha val="43137"/>
                    </a:srgbClr>
                  </a:outerShdw>
                </a:effectLst>
              </a:rPr>
              <a:t> web site: </a:t>
            </a:r>
            <a:r>
              <a:rPr lang="en-US" altLang="en-US" sz="2400" b="1" dirty="0" smtClean="0">
                <a:solidFill>
                  <a:srgbClr val="2D6CA5"/>
                </a:solidFill>
                <a:effectLst>
                  <a:outerShdw blurRad="38100" dist="38100" dir="2700000" algn="tl">
                    <a:srgbClr val="000000">
                      <a:alpha val="43137"/>
                    </a:srgbClr>
                  </a:outerShdw>
                </a:effectLst>
                <a:hlinkClick r:id="rId2"/>
              </a:rPr>
              <a:t>www.cske.org.uk</a:t>
            </a:r>
            <a:r>
              <a:rPr lang="en-US" altLang="en-US" sz="2400" b="1" dirty="0" smtClean="0">
                <a:solidFill>
                  <a:srgbClr val="2D6CA5"/>
                </a:solidFill>
                <a:effectLst>
                  <a:outerShdw blurRad="38100" dist="38100" dir="2700000" algn="tl">
                    <a:srgbClr val="000000">
                      <a:alpha val="43137"/>
                    </a:srgbClr>
                  </a:outerShdw>
                </a:effectLst>
              </a:rPr>
              <a:t> </a:t>
            </a:r>
            <a:endParaRPr lang="en-US" altLang="en-US" sz="2400" b="1" dirty="0">
              <a:solidFill>
                <a:srgbClr val="2D6CA5"/>
              </a:solidFill>
              <a:effectLst>
                <a:outerShdw blurRad="38100" dist="38100" dir="2700000" algn="tl">
                  <a:srgbClr val="000000">
                    <a:alpha val="43137"/>
                  </a:srgbClr>
                </a:outerShdw>
              </a:effectLst>
            </a:endParaRPr>
          </a:p>
        </p:txBody>
      </p:sp>
      <p:sp>
        <p:nvSpPr>
          <p:cNvPr id="3072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Arial" panose="020B060402020202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Arial" panose="020B060402020202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9pPr>
          </a:lstStyle>
          <a:p>
            <a:pPr>
              <a:spcBef>
                <a:spcPct val="0"/>
              </a:spcBef>
              <a:buClrTx/>
              <a:buSzTx/>
              <a:buFontTx/>
              <a:buNone/>
            </a:pPr>
            <a:fld id="{A93E5E5F-85B5-40F0-BA34-C0037F09E870}" type="slidenum">
              <a:rPr lang="en-GB" altLang="en-US" sz="1400">
                <a:cs typeface="Times New Roman" panose="02020603050405020304" pitchFamily="18" charset="0"/>
              </a:rPr>
              <a:pPr>
                <a:spcBef>
                  <a:spcPct val="0"/>
                </a:spcBef>
                <a:buClrTx/>
                <a:buSzTx/>
                <a:buFontTx/>
                <a:buNone/>
              </a:pPr>
              <a:t>8</a:t>
            </a:fld>
            <a:endParaRPr lang="en-GB" altLang="en-US" sz="140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7248401" y="0"/>
            <a:ext cx="4943599" cy="6857999"/>
          </a:xfrm>
          <a:prstGeom prst="rect">
            <a:avLst/>
          </a:prstGeom>
        </p:spPr>
      </p:pic>
    </p:spTree>
    <p:extLst>
      <p:ext uri="{BB962C8B-B14F-4D97-AF65-F5344CB8AC3E}">
        <p14:creationId xmlns:p14="http://schemas.microsoft.com/office/powerpoint/2010/main" val="894821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67529" y="0"/>
            <a:ext cx="6685243" cy="6858000"/>
          </a:xfrm>
          <a:prstGeom prst="rect">
            <a:avLst/>
          </a:prstGeom>
        </p:spPr>
      </p:pic>
      <p:sp>
        <p:nvSpPr>
          <p:cNvPr id="2" name="TextBox 1"/>
          <p:cNvSpPr txBox="1"/>
          <p:nvPr/>
        </p:nvSpPr>
        <p:spPr>
          <a:xfrm>
            <a:off x="370703" y="852616"/>
            <a:ext cx="4300151" cy="2954655"/>
          </a:xfrm>
          <a:prstGeom prst="rect">
            <a:avLst/>
          </a:prstGeom>
          <a:noFill/>
        </p:spPr>
        <p:txBody>
          <a:bodyPr wrap="square" rtlCol="0">
            <a:spAutoFit/>
          </a:bodyPr>
          <a:lstStyle/>
          <a:p>
            <a:r>
              <a:rPr lang="en-GB" sz="3600" dirty="0" smtClean="0"/>
              <a:t>The CSKE Model:</a:t>
            </a:r>
          </a:p>
          <a:p>
            <a:endParaRPr lang="en-GB" sz="3600" dirty="0" smtClean="0"/>
          </a:p>
          <a:p>
            <a:endParaRPr lang="en-GB" dirty="0"/>
          </a:p>
          <a:p>
            <a:pPr marL="457200" indent="-457200">
              <a:buFont typeface="Arial" panose="020B0604020202020204" pitchFamily="34" charset="0"/>
              <a:buChar char="•"/>
            </a:pPr>
            <a:r>
              <a:rPr lang="en-GB" sz="3200" dirty="0" smtClean="0"/>
              <a:t>Employers, </a:t>
            </a:r>
          </a:p>
          <a:p>
            <a:pPr marL="457200" indent="-457200">
              <a:buFont typeface="Arial" panose="020B0604020202020204" pitchFamily="34" charset="0"/>
              <a:buChar char="•"/>
            </a:pPr>
            <a:r>
              <a:rPr lang="en-GB" sz="3200" dirty="0" smtClean="0"/>
              <a:t>Integrating PBL </a:t>
            </a:r>
          </a:p>
          <a:p>
            <a:pPr marL="457200" indent="-457200">
              <a:buFont typeface="Arial" panose="020B0604020202020204" pitchFamily="34" charset="0"/>
              <a:buChar char="•"/>
            </a:pPr>
            <a:r>
              <a:rPr lang="en-GB" sz="3200" dirty="0" smtClean="0"/>
              <a:t>and Placements</a:t>
            </a:r>
            <a:endParaRPr lang="en-GB" sz="3200" dirty="0"/>
          </a:p>
        </p:txBody>
      </p:sp>
    </p:spTree>
    <p:extLst>
      <p:ext uri="{BB962C8B-B14F-4D97-AF65-F5344CB8AC3E}">
        <p14:creationId xmlns:p14="http://schemas.microsoft.com/office/powerpoint/2010/main" val="1205955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6408</TotalTime>
  <Words>1157</Words>
  <Application>Microsoft Office PowerPoint</Application>
  <PresentationFormat>Widescreen</PresentationFormat>
  <Paragraphs>212</Paragraphs>
  <Slides>23</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メイリオ</vt:lpstr>
      <vt:lpstr>ＭＳ Ｐゴシック</vt:lpstr>
      <vt:lpstr>ＭＳ Ｐゴシック</vt:lpstr>
      <vt:lpstr>Arial</vt:lpstr>
      <vt:lpstr>Arial Black</vt:lpstr>
      <vt:lpstr>Calibri</vt:lpstr>
      <vt:lpstr>Century Gothic</vt:lpstr>
      <vt:lpstr>Tahoma</vt:lpstr>
      <vt:lpstr>Times New Roman</vt:lpstr>
      <vt:lpstr>Wingdings</vt:lpstr>
      <vt:lpstr>Wingdings 3</vt:lpstr>
      <vt:lpstr>Ion Boardroom</vt:lpstr>
      <vt:lpstr>Department of Computing Creating the digital future</vt:lpstr>
      <vt:lpstr>Agenda</vt:lpstr>
      <vt:lpstr>Context</vt:lpstr>
      <vt:lpstr>PowerPoint Presentation</vt:lpstr>
      <vt:lpstr>Cybersecurity: aims of the Edge Hill project</vt:lpstr>
      <vt:lpstr>Cybersecurity: components of the project</vt:lpstr>
      <vt:lpstr>PBL &amp; Employability</vt:lpstr>
      <vt:lpstr>Cybersecurity: progress to date</vt:lpstr>
      <vt:lpstr>PowerPoint Presentation</vt:lpstr>
      <vt:lpstr>PBL Scenario development</vt:lpstr>
      <vt:lpstr>Examples</vt:lpstr>
      <vt:lpstr>PowerPoint Presentation</vt:lpstr>
      <vt:lpstr>Knowledge Transfer Model</vt:lpstr>
      <vt:lpstr>E.g. Lancaster based SME </vt:lpstr>
      <vt:lpstr>MOOC</vt:lpstr>
      <vt:lpstr>Staff and Employability</vt:lpstr>
      <vt:lpstr>PowerPoint Presentation</vt:lpstr>
      <vt:lpstr>Successes</vt:lpstr>
      <vt:lpstr>Difficulties:  working with industry partners</vt:lpstr>
      <vt:lpstr>Difficulties:  limited response from SMEs</vt:lpstr>
      <vt:lpstr>Difficulties:  Flexibility of PBL scenarios</vt:lpstr>
      <vt:lpstr>Summary: How does it stack up?</vt:lpstr>
      <vt:lpstr>Questions, Comments, Insults?</vt:lpstr>
    </vt:vector>
  </TitlesOfParts>
  <Company>Edge Hill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Nutt</dc:creator>
  <cp:lastModifiedBy>Chris Beaumont</cp:lastModifiedBy>
  <cp:revision>520</cp:revision>
  <cp:lastPrinted>2014-08-19T10:57:47Z</cp:lastPrinted>
  <dcterms:created xsi:type="dcterms:W3CDTF">2013-11-26T12:15:35Z</dcterms:created>
  <dcterms:modified xsi:type="dcterms:W3CDTF">2016-01-25T09:40:19Z</dcterms:modified>
</cp:coreProperties>
</file>